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9144000" cy="6858000" type="screen4x3"/>
  <p:notesSz cx="6858000" cy="9144000"/>
  <p:defaultTextStyle>
    <a:defPPr>
      <a:defRPr lang="en-US"/>
    </a:defPPr>
    <a:lvl1pPr algn="l" defTabSz="912813" rtl="0" fontAlgn="base">
      <a:spcBef>
        <a:spcPct val="0"/>
      </a:spcBef>
      <a:spcAft>
        <a:spcPct val="0"/>
      </a:spcAft>
      <a:defRPr kern="1200">
        <a:solidFill>
          <a:schemeClr val="tx1"/>
        </a:solidFill>
        <a:latin typeface="Arial" charset="0"/>
        <a:ea typeface="+mn-ea"/>
        <a:cs typeface="+mn-cs"/>
      </a:defRPr>
    </a:lvl1pPr>
    <a:lvl2pPr marL="455613" indent="1588" algn="l" defTabSz="912813" rtl="0" fontAlgn="base">
      <a:spcBef>
        <a:spcPct val="0"/>
      </a:spcBef>
      <a:spcAft>
        <a:spcPct val="0"/>
      </a:spcAft>
      <a:defRPr kern="1200">
        <a:solidFill>
          <a:schemeClr val="tx1"/>
        </a:solidFill>
        <a:latin typeface="Arial" charset="0"/>
        <a:ea typeface="+mn-ea"/>
        <a:cs typeface="+mn-cs"/>
      </a:defRPr>
    </a:lvl2pPr>
    <a:lvl3pPr marL="912813" indent="1588" algn="l" defTabSz="912813" rtl="0" fontAlgn="base">
      <a:spcBef>
        <a:spcPct val="0"/>
      </a:spcBef>
      <a:spcAft>
        <a:spcPct val="0"/>
      </a:spcAft>
      <a:defRPr kern="1200">
        <a:solidFill>
          <a:schemeClr val="tx1"/>
        </a:solidFill>
        <a:latin typeface="Arial" charset="0"/>
        <a:ea typeface="+mn-ea"/>
        <a:cs typeface="+mn-cs"/>
      </a:defRPr>
    </a:lvl3pPr>
    <a:lvl4pPr marL="1370013" indent="1588" algn="l" defTabSz="912813" rtl="0" fontAlgn="base">
      <a:spcBef>
        <a:spcPct val="0"/>
      </a:spcBef>
      <a:spcAft>
        <a:spcPct val="0"/>
      </a:spcAft>
      <a:defRPr kern="1200">
        <a:solidFill>
          <a:schemeClr val="tx1"/>
        </a:solidFill>
        <a:latin typeface="Arial" charset="0"/>
        <a:ea typeface="+mn-ea"/>
        <a:cs typeface="+mn-cs"/>
      </a:defRPr>
    </a:lvl4pPr>
    <a:lvl5pPr marL="1827213" indent="1588" algn="l" defTabSz="912813"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1FFFC"/>
    <a:srgbClr val="D1FFFD"/>
    <a:srgbClr val="D3D2D4"/>
    <a:srgbClr val="C0C0C0"/>
    <a:srgbClr val="000000"/>
    <a:srgbClr val="C3C2C5"/>
    <a:srgbClr val="95FDEC"/>
    <a:srgbClr val="68FCF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226" d="100"/>
          <a:sy n="226" d="100"/>
        </p:scale>
        <p:origin x="3336" y="330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2580"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13898"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913898" fontAlgn="auto">
              <a:spcBef>
                <a:spcPts val="0"/>
              </a:spcBef>
              <a:spcAft>
                <a:spcPts val="0"/>
              </a:spcAft>
              <a:defRPr sz="1200" smtClean="0">
                <a:latin typeface="+mn-lt"/>
              </a:defRPr>
            </a:lvl1pPr>
          </a:lstStyle>
          <a:p>
            <a:pPr>
              <a:defRPr/>
            </a:pPr>
            <a:fld id="{785EB6A1-B4DC-4B40-A81C-E6E654C4D5E7}" type="datetimeFigureOut">
              <a:rPr lang="en-US"/>
              <a:pPr>
                <a:defRPr/>
              </a:pPr>
              <a:t>12/15/2008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913898"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defTabSz="913898" fontAlgn="auto">
              <a:spcBef>
                <a:spcPts val="0"/>
              </a:spcBef>
              <a:spcAft>
                <a:spcPts val="0"/>
              </a:spcAft>
              <a:defRPr sz="1200" smtClean="0">
                <a:latin typeface="+mn-lt"/>
              </a:defRPr>
            </a:lvl1pPr>
          </a:lstStyle>
          <a:p>
            <a:pPr>
              <a:defRPr/>
            </a:pPr>
            <a:fld id="{92751792-F464-4BA6-92C7-76EB6E81FAC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912813" rtl="0" fontAlgn="base">
      <a:spcBef>
        <a:spcPct val="30000"/>
      </a:spcBef>
      <a:spcAft>
        <a:spcPct val="0"/>
      </a:spcAft>
      <a:defRPr sz="1300" kern="1200">
        <a:solidFill>
          <a:schemeClr val="tx1"/>
        </a:solidFill>
        <a:latin typeface="+mn-lt"/>
        <a:ea typeface="+mn-ea"/>
        <a:cs typeface="+mn-cs"/>
      </a:defRPr>
    </a:lvl1pPr>
    <a:lvl2pPr marL="455613" algn="l" defTabSz="912813" rtl="0" fontAlgn="base">
      <a:spcBef>
        <a:spcPct val="30000"/>
      </a:spcBef>
      <a:spcAft>
        <a:spcPct val="0"/>
      </a:spcAft>
      <a:defRPr sz="1300" kern="1200">
        <a:solidFill>
          <a:schemeClr val="tx1"/>
        </a:solidFill>
        <a:latin typeface="+mn-lt"/>
        <a:ea typeface="+mn-ea"/>
        <a:cs typeface="+mn-cs"/>
      </a:defRPr>
    </a:lvl2pPr>
    <a:lvl3pPr marL="912813" algn="l" defTabSz="912813" rtl="0" fontAlgn="base">
      <a:spcBef>
        <a:spcPct val="30000"/>
      </a:spcBef>
      <a:spcAft>
        <a:spcPct val="0"/>
      </a:spcAft>
      <a:defRPr sz="1300" kern="1200">
        <a:solidFill>
          <a:schemeClr val="tx1"/>
        </a:solidFill>
        <a:latin typeface="+mn-lt"/>
        <a:ea typeface="+mn-ea"/>
        <a:cs typeface="+mn-cs"/>
      </a:defRPr>
    </a:lvl3pPr>
    <a:lvl4pPr marL="1370013" algn="l" defTabSz="912813" rtl="0" fontAlgn="base">
      <a:spcBef>
        <a:spcPct val="30000"/>
      </a:spcBef>
      <a:spcAft>
        <a:spcPct val="0"/>
      </a:spcAft>
      <a:defRPr sz="1300" kern="1200">
        <a:solidFill>
          <a:schemeClr val="tx1"/>
        </a:solidFill>
        <a:latin typeface="+mn-lt"/>
        <a:ea typeface="+mn-ea"/>
        <a:cs typeface="+mn-cs"/>
      </a:defRPr>
    </a:lvl4pPr>
    <a:lvl5pPr marL="1827213" algn="l" defTabSz="912813" rtl="0" fontAlgn="base">
      <a:spcBef>
        <a:spcPct val="30000"/>
      </a:spcBef>
      <a:spcAft>
        <a:spcPct val="0"/>
      </a:spcAft>
      <a:defRPr sz="1300" kern="1200">
        <a:solidFill>
          <a:schemeClr val="tx1"/>
        </a:solidFill>
        <a:latin typeface="+mn-lt"/>
        <a:ea typeface="+mn-ea"/>
        <a:cs typeface="+mn-cs"/>
      </a:defRPr>
    </a:lvl5pPr>
    <a:lvl6pPr marL="2284743" algn="l" defTabSz="913898" rtl="0" eaLnBrk="1" latinLnBrk="0" hangingPunct="1">
      <a:defRPr sz="1300" kern="1200">
        <a:solidFill>
          <a:schemeClr val="tx1"/>
        </a:solidFill>
        <a:latin typeface="+mn-lt"/>
        <a:ea typeface="+mn-ea"/>
        <a:cs typeface="+mn-cs"/>
      </a:defRPr>
    </a:lvl6pPr>
    <a:lvl7pPr marL="2741691" algn="l" defTabSz="913898" rtl="0" eaLnBrk="1" latinLnBrk="0" hangingPunct="1">
      <a:defRPr sz="1300" kern="1200">
        <a:solidFill>
          <a:schemeClr val="tx1"/>
        </a:solidFill>
        <a:latin typeface="+mn-lt"/>
        <a:ea typeface="+mn-ea"/>
        <a:cs typeface="+mn-cs"/>
      </a:defRPr>
    </a:lvl7pPr>
    <a:lvl8pPr marL="3198640" algn="l" defTabSz="913898" rtl="0" eaLnBrk="1" latinLnBrk="0" hangingPunct="1">
      <a:defRPr sz="1300" kern="1200">
        <a:solidFill>
          <a:schemeClr val="tx1"/>
        </a:solidFill>
        <a:latin typeface="+mn-lt"/>
        <a:ea typeface="+mn-ea"/>
        <a:cs typeface="+mn-cs"/>
      </a:defRPr>
    </a:lvl8pPr>
    <a:lvl9pPr marL="3655589" algn="l" defTabSz="913898"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912813" fontAlgn="base">
              <a:spcBef>
                <a:spcPct val="0"/>
              </a:spcBef>
              <a:spcAft>
                <a:spcPct val="0"/>
              </a:spcAft>
            </a:pPr>
            <a:fld id="{DA72575C-42A0-4728-ACF4-98CFD2B08212}" type="slidenum">
              <a:rPr lang="en-US"/>
              <a:pPr defTabSz="912813" fontAlgn="base">
                <a:spcBef>
                  <a:spcPct val="0"/>
                </a:spcBef>
                <a:spcAft>
                  <a:spcPct val="0"/>
                </a:spcAft>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1" y="1371600"/>
            <a:ext cx="8229600" cy="1828800"/>
          </a:xfrm>
        </p:spPr>
        <p:txBody>
          <a:bodyPr lIns="45695" tIns="0" rIns="45695"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smtClean="0"/>
              <a:t>Click to edit Master title style</a:t>
            </a:r>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6949" indent="0" algn="ctr">
              <a:buNone/>
            </a:lvl2pPr>
            <a:lvl3pPr marL="913898" indent="0" algn="ctr">
              <a:buNone/>
            </a:lvl3pPr>
            <a:lvl4pPr marL="1370846" indent="0" algn="ctr">
              <a:buNone/>
            </a:lvl4pPr>
            <a:lvl5pPr marL="1827795" indent="0" algn="ctr">
              <a:buNone/>
            </a:lvl5pPr>
            <a:lvl6pPr marL="2284743" indent="0" algn="ctr">
              <a:buNone/>
            </a:lvl6pPr>
            <a:lvl7pPr marL="2741691" indent="0" algn="ctr">
              <a:buNone/>
            </a:lvl7pPr>
            <a:lvl8pPr marL="3198640" indent="0" algn="ctr">
              <a:buNone/>
            </a:lvl8pPr>
            <a:lvl9pPr marL="3655589" indent="0" algn="ctr">
              <a:buNone/>
            </a:lvl9pPr>
          </a:lstStyle>
          <a:p>
            <a:r>
              <a:rPr lang="en-US" smtClean="0"/>
              <a:t>Click to edit Master subtitle style</a:t>
            </a:r>
            <a:endParaRPr lang="en-US"/>
          </a:p>
        </p:txBody>
      </p:sp>
      <p:sp>
        <p:nvSpPr>
          <p:cNvPr id="4" name="Date Placeholder 13"/>
          <p:cNvSpPr>
            <a:spLocks noGrp="1"/>
          </p:cNvSpPr>
          <p:nvPr>
            <p:ph type="dt" sz="half" idx="10"/>
          </p:nvPr>
        </p:nvSpPr>
        <p:spPr/>
        <p:txBody>
          <a:bodyPr/>
          <a:lstStyle>
            <a:lvl1pPr>
              <a:defRPr/>
            </a:lvl1pPr>
          </a:lstStyle>
          <a:p>
            <a:pPr>
              <a:defRPr/>
            </a:pPr>
            <a:fld id="{E958A32F-CB95-497E-AFA2-B95B078D88DE}" type="datetimeFigureOut">
              <a:rPr lang="en-US"/>
              <a:pPr>
                <a:defRPr/>
              </a:pPr>
              <a:t>12/15/2008</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40AEBBAC-8B10-4E0C-BB44-BDF7392FCB2B}" type="slidenum">
              <a:rPr lang="en-US"/>
              <a:pPr>
                <a:defRPr/>
              </a:pPr>
              <a:t>‹#›</a:t>
            </a:fld>
            <a:endParaRPr lang="en-US"/>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F8A2C01C-F74D-4D8D-B510-07B2BCD5311B}" type="datetimeFigureOut">
              <a:rPr lang="en-US"/>
              <a:pPr>
                <a:defRPr/>
              </a:pPr>
              <a:t>12/15/2008</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E52166C1-DD87-40CF-8576-3C55F0835448}" type="slidenum">
              <a:rPr lang="en-US"/>
              <a:pPr>
                <a:defRPr/>
              </a:pPr>
              <a:t>‹#›</a:t>
            </a:fld>
            <a:endParaRPr lang="en-US"/>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4E482BC6-C12D-4FC3-AE75-A2EDB41478EC}" type="datetimeFigureOut">
              <a:rPr lang="en-US"/>
              <a:pPr>
                <a:defRPr/>
              </a:pPr>
              <a:t>12/15/2008</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5D51D7E9-D07D-40C9-89B5-277AB31B16D2}" type="slidenum">
              <a:rPr lang="en-US"/>
              <a:pPr>
                <a:defRPr/>
              </a:pPr>
              <a:t>‹#›</a:t>
            </a:fld>
            <a:endParaRPr lang="en-US"/>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E84E7069-1D6F-4BA2-86A7-91EF2B8E3A54}" type="datetimeFigureOut">
              <a:rPr lang="en-US"/>
              <a:pPr>
                <a:defRPr/>
              </a:pPr>
              <a:t>12/15/2008</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2919DD11-FC98-40C6-8608-EC0642777658}" type="slidenum">
              <a:rPr lang="en-US"/>
              <a:pPr>
                <a:defRPr/>
              </a:pPr>
              <a:t>‹#›</a:t>
            </a:fld>
            <a:endParaRPr lang="en-US"/>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1600200" y="2507786"/>
            <a:ext cx="7086600" cy="1509713"/>
          </a:xfrm>
        </p:spPr>
        <p:txBody>
          <a:bodyPr/>
          <a:lstStyle>
            <a:lvl1pPr marL="73112" indent="0" algn="l">
              <a:buNone/>
              <a:defRPr sz="2000">
                <a:solidFill>
                  <a:schemeClr val="tx1"/>
                </a:solidFill>
              </a:defRPr>
            </a:lvl1pPr>
            <a:lvl2pPr>
              <a:buNone/>
              <a:defRPr sz="1800">
                <a:solidFill>
                  <a:schemeClr val="tx1">
                    <a:tint val="75000"/>
                  </a:schemeClr>
                </a:solidFill>
              </a:defRPr>
            </a:lvl2pPr>
            <a:lvl3pPr>
              <a:buNone/>
              <a:defRPr sz="15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71D4D1B-25E8-4091-804E-BD9B54932CB2}" type="datetimeFigureOut">
              <a:rPr lang="en-US"/>
              <a:pPr>
                <a:defRPr/>
              </a:pPr>
              <a:t>12/15/2008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FDAF05B-7E9D-43A0-98C3-FE6EDEDF6B5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4"/>
          </a:xfrm>
        </p:spPr>
        <p:txBody>
          <a:bodyPr/>
          <a:lstStyle>
            <a:lvl1pPr>
              <a:defRPr sz="27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4"/>
          </a:xfrm>
        </p:spPr>
        <p:txBody>
          <a:bodyPr/>
          <a:lstStyle>
            <a:lvl1pPr>
              <a:defRPr sz="27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2294A953-E6B2-4C09-872E-B08E9541DDDA}" type="datetimeFigureOut">
              <a:rPr lang="en-US"/>
              <a:pPr>
                <a:defRPr/>
              </a:pPr>
              <a:t>12/15/2008</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30D8E527-4D1B-45FB-A211-F8443AA99AB0}" type="slidenum">
              <a:rPr lang="en-US"/>
              <a:pPr>
                <a:defRPr/>
              </a:pPr>
              <a:t>‹#›</a:t>
            </a:fld>
            <a:endParaRPr lang="en-US"/>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4"/>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500" b="1"/>
            </a:lvl4pPr>
            <a:lvl5pPr>
              <a:buNone/>
              <a:defRPr sz="1500" b="1"/>
            </a:lvl5pPr>
          </a:lstStyle>
          <a:p>
            <a:pPr lvl="0"/>
            <a:r>
              <a:rPr lang="en-US" smtClean="0"/>
              <a:t>Click to edit Master text styles</a:t>
            </a:r>
          </a:p>
        </p:txBody>
      </p:sp>
      <p:sp>
        <p:nvSpPr>
          <p:cNvPr id="4" name="Text Placeholder 3"/>
          <p:cNvSpPr>
            <a:spLocks noGrp="1"/>
          </p:cNvSpPr>
          <p:nvPr>
            <p:ph type="body" sz="half" idx="3"/>
          </p:nvPr>
        </p:nvSpPr>
        <p:spPr>
          <a:xfrm>
            <a:off x="4645026" y="1535114"/>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500" b="1"/>
            </a:lvl4pPr>
            <a:lvl5pPr>
              <a:buNone/>
              <a:defRPr sz="1500" b="1"/>
            </a:lvl5pPr>
          </a:lstStyle>
          <a:p>
            <a:pPr lvl="0"/>
            <a:r>
              <a:rPr lang="en-US" smtClean="0"/>
              <a:t>Click to edit Master text styles</a:t>
            </a:r>
          </a:p>
        </p:txBody>
      </p:sp>
      <p:sp>
        <p:nvSpPr>
          <p:cNvPr id="5" name="Content Placeholder 4"/>
          <p:cNvSpPr>
            <a:spLocks noGrp="1"/>
          </p:cNvSpPr>
          <p:nvPr>
            <p:ph sz="quarter" idx="2"/>
          </p:nvPr>
        </p:nvSpPr>
        <p:spPr>
          <a:xfrm>
            <a:off x="457201" y="2362201"/>
            <a:ext cx="4040188" cy="3763964"/>
          </a:xfrm>
        </p:spPr>
        <p:txBody>
          <a:bodyPr/>
          <a:lstStyle>
            <a:lvl1pPr>
              <a:defRPr sz="2400"/>
            </a:lvl1pPr>
            <a:lvl2pPr>
              <a:defRPr sz="2000"/>
            </a:lvl2pPr>
            <a:lvl3pPr>
              <a:defRPr sz="1800"/>
            </a:lvl3pPr>
            <a:lvl4pPr>
              <a:defRPr sz="1500"/>
            </a:lvl4pPr>
            <a:lvl5pPr>
              <a:defRPr sz="15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6" y="2362201"/>
            <a:ext cx="4041775" cy="3763964"/>
          </a:xfrm>
        </p:spPr>
        <p:txBody>
          <a:bodyPr/>
          <a:lstStyle>
            <a:lvl1pPr>
              <a:defRPr sz="2400"/>
            </a:lvl1pPr>
            <a:lvl2pPr>
              <a:defRPr sz="2000"/>
            </a:lvl2pPr>
            <a:lvl3pPr>
              <a:defRPr sz="1800"/>
            </a:lvl3pPr>
            <a:lvl4pPr>
              <a:defRPr sz="1500"/>
            </a:lvl4pPr>
            <a:lvl5pPr>
              <a:defRPr sz="15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ADF77976-BEED-485C-8918-BB3200E1B10B}" type="datetimeFigureOut">
              <a:rPr lang="en-US"/>
              <a:pPr>
                <a:defRPr/>
              </a:pPr>
              <a:t>12/15/2008</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62485C1C-FE5F-4CC4-A979-A787C28E5E79}" type="slidenum">
              <a:rPr lang="en-US"/>
              <a:pPr>
                <a:defRPr/>
              </a:pPr>
              <a:t>‹#›</a:t>
            </a:fld>
            <a:endParaRPr lang="en-US"/>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770FBDF7-6F9B-4E85-88BC-DA64D81B8866}" type="datetimeFigureOut">
              <a:rPr lang="en-US"/>
              <a:pPr>
                <a:defRPr/>
              </a:pPr>
              <a:t>12/15/2008</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22CDACB8-FE30-4695-8EBE-7B38E79C6260}" type="slidenum">
              <a:rPr lang="en-US"/>
              <a:pPr>
                <a:defRPr/>
              </a:pPr>
              <a:t>‹#›</a:t>
            </a:fld>
            <a:endParaRPr lang="en-US"/>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9879DF27-3A0C-4381-987D-CDF6E93AC1D4}" type="datetimeFigureOut">
              <a:rPr lang="en-US"/>
              <a:pPr>
                <a:defRPr/>
              </a:pPr>
              <a:t>12/15/2008</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067A2254-D287-4AAD-BBC1-09C134BFF32D}" type="slidenum">
              <a:rPr lang="en-US"/>
              <a:pPr>
                <a:defRPr/>
              </a:pPr>
              <a:t>‹#›</a:t>
            </a:fld>
            <a:endParaRPr lang="en-US"/>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457201" y="1524001"/>
            <a:ext cx="3008313" cy="4602164"/>
          </a:xfrm>
        </p:spPr>
        <p:txBody>
          <a:bodyPr/>
          <a:lstStyle>
            <a:lvl1pPr marL="0" indent="0">
              <a:buNone/>
              <a:defRPr sz="1400"/>
            </a:lvl1pPr>
            <a:lvl2pPr>
              <a:buNone/>
              <a:defRPr sz="1300"/>
            </a:lvl2pPr>
            <a:lvl3pPr>
              <a:buNone/>
              <a:defRPr sz="1000"/>
            </a:lvl3pPr>
            <a:lvl4pPr>
              <a:buNone/>
              <a:defRPr sz="800"/>
            </a:lvl4pPr>
            <a:lvl5pPr>
              <a:buNone/>
              <a:defRPr sz="800"/>
            </a:lvl5pPr>
          </a:lstStyle>
          <a:p>
            <a:pPr lvl="0"/>
            <a:r>
              <a:rPr lang="en-US" smtClean="0"/>
              <a:t>Click to edit Master text styles</a:t>
            </a:r>
          </a:p>
        </p:txBody>
      </p:sp>
      <p:sp>
        <p:nvSpPr>
          <p:cNvPr id="4" name="Content Placeholder 3"/>
          <p:cNvSpPr>
            <a:spLocks noGrp="1"/>
          </p:cNvSpPr>
          <p:nvPr>
            <p:ph sz="half" idx="1"/>
          </p:nvPr>
        </p:nvSpPr>
        <p:spPr>
          <a:xfrm>
            <a:off x="3575050" y="273052"/>
            <a:ext cx="5111751" cy="5853113"/>
          </a:xfrm>
        </p:spPr>
        <p:txBody>
          <a:bodyPr/>
          <a:lstStyle>
            <a:lvl1pPr>
              <a:defRPr sz="2700"/>
            </a:lvl1pPr>
            <a:lvl2pPr>
              <a:defRPr sz="2400"/>
            </a:lvl2pPr>
            <a:lvl3pPr>
              <a:defRPr sz="22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1BF6B866-8705-4AC3-A69E-5577FF2AB7FB}" type="datetimeFigureOut">
              <a:rPr lang="en-US"/>
              <a:pPr>
                <a:defRPr/>
              </a:pPr>
              <a:t>12/15/2008</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6A53756F-A9EF-420F-8C96-C9BEF3904E35}" type="slidenum">
              <a:rPr lang="en-US"/>
              <a:pPr>
                <a:defRPr/>
              </a:pPr>
              <a:t>‹#›</a:t>
            </a:fld>
            <a:endParaRPr lang="en-US"/>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695" rIns="45695" bIns="0" anchor="b">
            <a:sp3d prstMaterial="softEdge"/>
          </a:bodyPr>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828800" y="1831976"/>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marL="0" indent="0" algn="l" rtl="0" eaLnBrk="1" latinLnBrk="0" hangingPunct="1">
              <a:buNone/>
              <a:defRPr sz="3200"/>
            </a:lvl1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695" rIns="45695"/>
          <a:lstStyle>
            <a:lvl1pPr marL="0" indent="0" algn="ctr">
              <a:buNone/>
              <a:defRPr sz="1400"/>
            </a:lvl1pPr>
            <a:lvl2pPr>
              <a:defRPr sz="1300"/>
            </a:lvl2pPr>
            <a:lvl3pPr>
              <a:defRPr sz="1000"/>
            </a:lvl3pPr>
            <a:lvl4pPr>
              <a:defRPr sz="800"/>
            </a:lvl4pPr>
            <a:lvl5pPr>
              <a:defRPr sz="8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fld id="{8B2AEED4-716C-45EA-9919-EBFA0F62C31E}" type="datetimeFigureOut">
              <a:rPr lang="en-US"/>
              <a:pPr>
                <a:defRPr/>
              </a:pPr>
              <a:t>12/15/2008</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09E23C41-3031-4294-AA93-2408B361ACC4}" type="slidenum">
              <a:rPr lang="en-US"/>
              <a:pPr>
                <a:defRPr/>
              </a:pPr>
              <a:t>‹#›</a:t>
            </a:fld>
            <a:endParaRPr lang="en-US"/>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lIns="91389" tIns="45695" rIns="91389" bIns="45695" anchor="ctr">
            <a:normAutofit/>
            <a:scene3d>
              <a:camera prst="orthographicFront"/>
              <a:lightRig rig="soft" dir="t">
                <a:rot lat="0" lon="0" rev="16800000"/>
              </a:lightRig>
            </a:scene3d>
            <a:sp3d prstMaterial="softEdge">
              <a:bevelT w="38100" h="38100"/>
            </a:sp3d>
          </a:bodyPr>
          <a:lstStyle/>
          <a:p>
            <a:r>
              <a:rPr lang="en-US" smtClean="0"/>
              <a:t>Click to edit Master title style</a:t>
            </a:r>
            <a:endParaRPr lang="en-US"/>
          </a:p>
        </p:txBody>
      </p:sp>
      <p:sp>
        <p:nvSpPr>
          <p:cNvPr id="1027" name="Text Placeholder 12"/>
          <p:cNvSpPr>
            <a:spLocks noGrp="1"/>
          </p:cNvSpPr>
          <p:nvPr>
            <p:ph type="body" idx="1"/>
          </p:nvPr>
        </p:nvSpPr>
        <p:spPr bwMode="auto">
          <a:xfrm>
            <a:off x="457200" y="1600200"/>
            <a:ext cx="8229600" cy="4708525"/>
          </a:xfrm>
          <a:prstGeom prst="rect">
            <a:avLst/>
          </a:prstGeom>
          <a:noFill/>
          <a:ln w="9525">
            <a:noFill/>
            <a:miter lim="800000"/>
            <a:headEnd/>
            <a:tailEnd/>
          </a:ln>
        </p:spPr>
        <p:txBody>
          <a:bodyPr vert="horz" wrap="square" lIns="91389" tIns="45695" rIns="91389" bIns="4569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lIns="91389" tIns="45695" rIns="91389" bIns="45695" anchor="b"/>
          <a:lstStyle>
            <a:lvl1pPr algn="l" defTabSz="913898" eaLnBrk="1" fontAlgn="auto" latinLnBrk="0" hangingPunct="1">
              <a:spcBef>
                <a:spcPts val="0"/>
              </a:spcBef>
              <a:spcAft>
                <a:spcPts val="0"/>
              </a:spcAft>
              <a:defRPr kumimoji="0" sz="1300" smtClean="0">
                <a:solidFill>
                  <a:schemeClr val="tx1">
                    <a:shade val="50000"/>
                  </a:schemeClr>
                </a:solidFill>
                <a:latin typeface="+mn-lt"/>
              </a:defRPr>
            </a:lvl1pPr>
          </a:lstStyle>
          <a:p>
            <a:pPr>
              <a:defRPr/>
            </a:pPr>
            <a:fld id="{A5C4C1DD-CB70-440F-98A1-3ED6D00F193D}" type="datetimeFigureOut">
              <a:rPr lang="en-US"/>
              <a:pPr>
                <a:defRPr/>
              </a:pPr>
              <a:t>12/15/2008</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lIns="91389" tIns="45695" rIns="91389" bIns="45695" anchor="b"/>
          <a:lstStyle>
            <a:lvl1pPr algn="ctr" defTabSz="913898" eaLnBrk="1" fontAlgn="auto" latinLnBrk="0" hangingPunct="1">
              <a:spcBef>
                <a:spcPts val="0"/>
              </a:spcBef>
              <a:spcAft>
                <a:spcPts val="0"/>
              </a:spcAft>
              <a:defRPr kumimoji="0" sz="1300">
                <a:solidFill>
                  <a:schemeClr val="tx1">
                    <a:shade val="50000"/>
                  </a:schemeClr>
                </a:solidFill>
                <a:latin typeface="+mn-lt"/>
              </a:defRPr>
            </a:lvl1pPr>
          </a:lstStyle>
          <a:p>
            <a:pPr>
              <a:defRPr/>
            </a:pPr>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tIns="45695" rIns="0" bIns="45695" anchor="b"/>
          <a:lstStyle>
            <a:lvl1pPr algn="r" defTabSz="913898" eaLnBrk="1" fontAlgn="auto" latinLnBrk="0" hangingPunct="1">
              <a:spcBef>
                <a:spcPts val="0"/>
              </a:spcBef>
              <a:spcAft>
                <a:spcPts val="0"/>
              </a:spcAft>
              <a:defRPr kumimoji="0" sz="1300" smtClean="0">
                <a:solidFill>
                  <a:schemeClr val="tx1">
                    <a:shade val="50000"/>
                  </a:schemeClr>
                </a:solidFill>
                <a:latin typeface="+mn-lt"/>
              </a:defRPr>
            </a:lvl1pPr>
          </a:lstStyle>
          <a:p>
            <a:pPr>
              <a:defRPr/>
            </a:pPr>
            <a:fld id="{F91F0559-4850-408B-B941-EB45E3BC37CC}"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671" r:id="rId1"/>
    <p:sldLayoutId id="2147483670" r:id="rId2"/>
    <p:sldLayoutId id="2147483672" r:id="rId3"/>
    <p:sldLayoutId id="2147483669" r:id="rId4"/>
    <p:sldLayoutId id="2147483668" r:id="rId5"/>
    <p:sldLayoutId id="2147483667" r:id="rId6"/>
    <p:sldLayoutId id="2147483666" r:id="rId7"/>
    <p:sldLayoutId id="2147483665" r:id="rId8"/>
    <p:sldLayoutId id="2147483664" r:id="rId9"/>
    <p:sldLayoutId id="2147483663" r:id="rId10"/>
    <p:sldLayoutId id="2147483662" r:id="rId11"/>
  </p:sldLayoutIdLst>
  <p:transition>
    <p:dissolve/>
  </p:transition>
  <p:txStyles>
    <p:titleStyle>
      <a:lvl1pPr algn="ctr" rtl="0" fontAlgn="base">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fontAlgn="base">
        <a:spcBef>
          <a:spcPct val="0"/>
        </a:spcBef>
        <a:spcAft>
          <a:spcPct val="0"/>
        </a:spcAft>
        <a:defRPr sz="4100" b="1">
          <a:solidFill>
            <a:schemeClr val="tx1"/>
          </a:solidFill>
          <a:latin typeface="Lucida Sans" pitchFamily="34" charset="0"/>
        </a:defRPr>
      </a:lvl2pPr>
      <a:lvl3pPr algn="ctr" rtl="0" fontAlgn="base">
        <a:spcBef>
          <a:spcPct val="0"/>
        </a:spcBef>
        <a:spcAft>
          <a:spcPct val="0"/>
        </a:spcAft>
        <a:defRPr sz="4100" b="1">
          <a:solidFill>
            <a:schemeClr val="tx1"/>
          </a:solidFill>
          <a:latin typeface="Lucida Sans" pitchFamily="34" charset="0"/>
        </a:defRPr>
      </a:lvl3pPr>
      <a:lvl4pPr algn="ctr" rtl="0" fontAlgn="base">
        <a:spcBef>
          <a:spcPct val="0"/>
        </a:spcBef>
        <a:spcAft>
          <a:spcPct val="0"/>
        </a:spcAft>
        <a:defRPr sz="4100" b="1">
          <a:solidFill>
            <a:schemeClr val="tx1"/>
          </a:solidFill>
          <a:latin typeface="Lucida Sans" pitchFamily="34" charset="0"/>
        </a:defRPr>
      </a:lvl4pPr>
      <a:lvl5pPr algn="ctr" rtl="0" fontAlgn="base">
        <a:spcBef>
          <a:spcPct val="0"/>
        </a:spcBef>
        <a:spcAft>
          <a:spcPct val="0"/>
        </a:spcAft>
        <a:defRPr sz="4100" b="1">
          <a:solidFill>
            <a:schemeClr val="tx1"/>
          </a:solidFill>
          <a:latin typeface="Lucida Sans" pitchFamily="34"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fontAlgn="base">
        <a:spcBef>
          <a:spcPct val="20000"/>
        </a:spcBef>
        <a:spcAft>
          <a:spcPct val="0"/>
        </a:spcAft>
        <a:buClr>
          <a:srgbClr val="F9F9F9"/>
        </a:buClr>
        <a:buSzPct val="65000"/>
        <a:buFont typeface="Wingdings 2" pitchFamily="18" charset="2"/>
        <a:buChar char=""/>
        <a:defRPr sz="2800" kern="1200">
          <a:solidFill>
            <a:schemeClr val="tx1"/>
          </a:solidFill>
          <a:latin typeface="+mn-lt"/>
          <a:ea typeface="+mn-ea"/>
          <a:cs typeface="+mn-cs"/>
        </a:defRPr>
      </a:lvl1pPr>
      <a:lvl2pPr marL="866775" indent="-282575" algn="l" rtl="0" fontAlgn="base">
        <a:spcBef>
          <a:spcPct val="20000"/>
        </a:spcBef>
        <a:spcAft>
          <a:spcPct val="0"/>
        </a:spcAft>
        <a:buClr>
          <a:schemeClr val="tx1"/>
        </a:buClr>
        <a:buSzPct val="80000"/>
        <a:buFont typeface="Wingdings 2" pitchFamily="18" charset="2"/>
        <a:buChar char=""/>
        <a:defRPr sz="2400" kern="1200">
          <a:solidFill>
            <a:schemeClr val="tx1"/>
          </a:solidFill>
          <a:latin typeface="+mn-lt"/>
          <a:ea typeface="+mn-ea"/>
          <a:cs typeface="+mn-cs"/>
        </a:defRPr>
      </a:lvl2pPr>
      <a:lvl3pPr marL="1131888" indent="-227013" algn="l" rtl="0" fontAlgn="base">
        <a:spcBef>
          <a:spcPct val="20000"/>
        </a:spcBef>
        <a:spcAft>
          <a:spcPct val="0"/>
        </a:spcAft>
        <a:buClr>
          <a:schemeClr val="tx1"/>
        </a:buClr>
        <a:buSzPct val="95000"/>
        <a:buFont typeface="Wingdings" pitchFamily="2" charset="2"/>
        <a:buChar char=""/>
        <a:defRPr sz="2200" kern="1200">
          <a:solidFill>
            <a:schemeClr val="tx1"/>
          </a:solidFill>
          <a:latin typeface="+mn-lt"/>
          <a:ea typeface="+mn-ea"/>
          <a:cs typeface="+mn-cs"/>
        </a:defRPr>
      </a:lvl3pPr>
      <a:lvl4pPr marL="1352550" indent="-182563" algn="l" rtl="0" fontAlgn="base">
        <a:spcBef>
          <a:spcPct val="20000"/>
        </a:spcBef>
        <a:spcAft>
          <a:spcPct val="0"/>
        </a:spcAft>
        <a:buClr>
          <a:schemeClr val="tx1"/>
        </a:buClr>
        <a:buSzPct val="100000"/>
        <a:buFont typeface="Wingdings 3" pitchFamily="18" charset="2"/>
        <a:buChar char=""/>
        <a:defRPr sz="2000" kern="1200">
          <a:solidFill>
            <a:schemeClr val="tx1"/>
          </a:solidFill>
          <a:latin typeface="+mn-lt"/>
          <a:ea typeface="+mn-ea"/>
          <a:cs typeface="+mn-cs"/>
        </a:defRPr>
      </a:lvl4pPr>
      <a:lvl5pPr marL="1543050" indent="-182563" algn="l" rtl="0" fontAlgn="base">
        <a:spcBef>
          <a:spcPct val="20000"/>
        </a:spcBef>
        <a:spcAft>
          <a:spcPct val="0"/>
        </a:spcAft>
        <a:buClr>
          <a:schemeClr val="tx1"/>
        </a:buClr>
        <a:buFont typeface="Wingdings 2" pitchFamily="18" charset="2"/>
        <a:buChar char=""/>
        <a:defRPr sz="2000" kern="1200">
          <a:solidFill>
            <a:schemeClr val="tx1"/>
          </a:solidFill>
          <a:latin typeface="+mn-lt"/>
          <a:ea typeface="+mn-ea"/>
          <a:cs typeface="+mn-cs"/>
        </a:defRPr>
      </a:lvl5pPr>
      <a:lvl6pPr marL="1763822" indent="-1827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4879" indent="-182780" algn="l" rtl="0" eaLnBrk="1" latinLnBrk="0" hangingPunct="1">
        <a:spcBef>
          <a:spcPct val="20000"/>
        </a:spcBef>
        <a:buClr>
          <a:schemeClr val="tx1"/>
        </a:buClr>
        <a:buFont typeface="Wingdings 2"/>
        <a:buChar char=""/>
        <a:defRPr kumimoji="0" sz="1500" kern="1200">
          <a:solidFill>
            <a:schemeClr val="tx1"/>
          </a:solidFill>
          <a:latin typeface="+mn-lt"/>
          <a:ea typeface="+mn-ea"/>
          <a:cs typeface="+mn-cs"/>
        </a:defRPr>
      </a:lvl7pPr>
      <a:lvl8pPr marL="2165937" indent="-1827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6994" indent="-1827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6949" algn="l" rtl="0" eaLnBrk="1" latinLnBrk="0" hangingPunct="1">
        <a:defRPr kumimoji="0" kern="1200">
          <a:solidFill>
            <a:schemeClr val="tx1"/>
          </a:solidFill>
          <a:latin typeface="+mn-lt"/>
          <a:ea typeface="+mn-ea"/>
          <a:cs typeface="+mn-cs"/>
        </a:defRPr>
      </a:lvl2pPr>
      <a:lvl3pPr marL="913898" algn="l" rtl="0" eaLnBrk="1" latinLnBrk="0" hangingPunct="1">
        <a:defRPr kumimoji="0" kern="1200">
          <a:solidFill>
            <a:schemeClr val="tx1"/>
          </a:solidFill>
          <a:latin typeface="+mn-lt"/>
          <a:ea typeface="+mn-ea"/>
          <a:cs typeface="+mn-cs"/>
        </a:defRPr>
      </a:lvl3pPr>
      <a:lvl4pPr marL="1370846" algn="l" rtl="0" eaLnBrk="1" latinLnBrk="0" hangingPunct="1">
        <a:defRPr kumimoji="0" kern="1200">
          <a:solidFill>
            <a:schemeClr val="tx1"/>
          </a:solidFill>
          <a:latin typeface="+mn-lt"/>
          <a:ea typeface="+mn-ea"/>
          <a:cs typeface="+mn-cs"/>
        </a:defRPr>
      </a:lvl4pPr>
      <a:lvl5pPr marL="1827795" algn="l" rtl="0" eaLnBrk="1" latinLnBrk="0" hangingPunct="1">
        <a:defRPr kumimoji="0" kern="1200">
          <a:solidFill>
            <a:schemeClr val="tx1"/>
          </a:solidFill>
          <a:latin typeface="+mn-lt"/>
          <a:ea typeface="+mn-ea"/>
          <a:cs typeface="+mn-cs"/>
        </a:defRPr>
      </a:lvl5pPr>
      <a:lvl6pPr marL="2284743" algn="l" rtl="0" eaLnBrk="1" latinLnBrk="0" hangingPunct="1">
        <a:defRPr kumimoji="0" kern="1200">
          <a:solidFill>
            <a:schemeClr val="tx1"/>
          </a:solidFill>
          <a:latin typeface="+mn-lt"/>
          <a:ea typeface="+mn-ea"/>
          <a:cs typeface="+mn-cs"/>
        </a:defRPr>
      </a:lvl6pPr>
      <a:lvl7pPr marL="2741691" algn="l" rtl="0" eaLnBrk="1" latinLnBrk="0" hangingPunct="1">
        <a:defRPr kumimoji="0" kern="1200">
          <a:solidFill>
            <a:schemeClr val="tx1"/>
          </a:solidFill>
          <a:latin typeface="+mn-lt"/>
          <a:ea typeface="+mn-ea"/>
          <a:cs typeface="+mn-cs"/>
        </a:defRPr>
      </a:lvl7pPr>
      <a:lvl8pPr marL="3198640" algn="l" rtl="0" eaLnBrk="1" latinLnBrk="0" hangingPunct="1">
        <a:defRPr kumimoji="0" kern="1200">
          <a:solidFill>
            <a:schemeClr val="tx1"/>
          </a:solidFill>
          <a:latin typeface="+mn-lt"/>
          <a:ea typeface="+mn-ea"/>
          <a:cs typeface="+mn-cs"/>
        </a:defRPr>
      </a:lvl8pPr>
      <a:lvl9pPr marL="3655589"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10" name="TextBox 9"/>
          <p:cNvSpPr txBox="1"/>
          <p:nvPr/>
        </p:nvSpPr>
        <p:spPr>
          <a:xfrm>
            <a:off x="254000" y="285751"/>
            <a:ext cx="2438400" cy="830946"/>
          </a:xfrm>
          <a:prstGeom prst="rect">
            <a:avLst/>
          </a:prstGeom>
          <a:solidFill>
            <a:srgbClr val="D1FFFD">
              <a:alpha val="1961"/>
            </a:srgbClr>
          </a:solidFill>
          <a:ln>
            <a:noFill/>
          </a:ln>
          <a:effectLst>
            <a:glow rad="101600">
              <a:srgbClr val="C1FFFC">
                <a:alpha val="60000"/>
              </a:srgb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lIns="91389" tIns="45695" rIns="91389" bIns="45695">
            <a:spAutoFit/>
            <a:scene3d>
              <a:camera prst="orthographicFront"/>
              <a:lightRig rig="balanced" dir="t">
                <a:rot lat="0" lon="0" rev="2100000"/>
              </a:lightRig>
            </a:scene3d>
            <a:sp3d extrusionH="57150" prstMaterial="metal">
              <a:bevelT w="38100" h="25400"/>
              <a:contourClr>
                <a:schemeClr val="bg2"/>
              </a:contourClr>
            </a:sp3d>
          </a:bodyPr>
          <a:lstStyle/>
          <a:p>
            <a:pPr defTabSz="913898" fontAlgn="auto">
              <a:spcBef>
                <a:spcPts val="0"/>
              </a:spcBef>
              <a:spcAft>
                <a:spcPts val="0"/>
              </a:spcAft>
              <a:defRPr/>
            </a:pPr>
            <a:r>
              <a:rPr lang="en-US" sz="600" b="1" dirty="0">
                <a:ln w="50800"/>
                <a:solidFill>
                  <a:schemeClr val="bg1">
                    <a:shade val="50000"/>
                  </a:schemeClr>
                </a:solidFill>
                <a:latin typeface="Calibri" pitchFamily="34" charset="0"/>
              </a:rPr>
              <a:t>In the past, society has assumed that juvenile delinquents are created from poor family histories, low socioeconomic status, bad neighborhoods, or other societal factors; however, scientists have recently begun exploring the possibility that juvenile delinquency could be related to lead exposure early in life.  Researchers have seen a distinct correlation between childhood lead exposure and juvenile delinquency, but as far as many are concerned, they have yet to prove that lead exposure causes juvenile delinquency. </a:t>
            </a:r>
          </a:p>
        </p:txBody>
      </p:sp>
      <p:sp>
        <p:nvSpPr>
          <p:cNvPr id="15361" name="Rectangle 1"/>
          <p:cNvSpPr>
            <a:spLocks noChangeArrowheads="1"/>
          </p:cNvSpPr>
          <p:nvPr/>
        </p:nvSpPr>
        <p:spPr bwMode="auto">
          <a:xfrm>
            <a:off x="228600" y="1404928"/>
            <a:ext cx="2743200" cy="2862272"/>
          </a:xfrm>
          <a:prstGeom prst="rect">
            <a:avLst/>
          </a:prstGeom>
          <a:solidFill>
            <a:srgbClr val="D1FFFD">
              <a:alpha val="1961"/>
            </a:srgbClr>
          </a:solidFill>
          <a:ln w="9525">
            <a:noFill/>
            <a:miter lim="800000"/>
            <a:headEnd/>
            <a:tailEnd/>
          </a:ln>
          <a:effectLst>
            <a:glow rad="101600">
              <a:srgbClr val="C1FFFC">
                <a:alpha val="60000"/>
              </a:srgb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lIns="91389" tIns="45695" rIns="91389" bIns="45695" anchor="ctr">
            <a:spAutoFit/>
            <a:scene3d>
              <a:camera prst="orthographicFront"/>
              <a:lightRig rig="balanced" dir="t">
                <a:rot lat="0" lon="0" rev="2100000"/>
              </a:lightRig>
            </a:scene3d>
            <a:sp3d extrusionH="57150" prstMaterial="metal">
              <a:bevelT w="38100" h="25400"/>
              <a:contourClr>
                <a:schemeClr val="bg2"/>
              </a:contourClr>
            </a:sp3d>
          </a:bodyPr>
          <a:lstStyle/>
          <a:p>
            <a:pPr defTabSz="913898">
              <a:defRPr/>
            </a:pPr>
            <a:r>
              <a:rPr lang="en-US" sz="600" b="1" dirty="0">
                <a:ln w="50800"/>
                <a:solidFill>
                  <a:schemeClr val="bg1">
                    <a:shade val="50000"/>
                  </a:schemeClr>
                </a:solidFill>
                <a:latin typeface="Calibri" pitchFamily="34" charset="0"/>
                <a:ea typeface="Calibri" pitchFamily="34" charset="0"/>
                <a:cs typeface="Times New Roman" pitchFamily="18" charset="0"/>
              </a:rPr>
              <a:t>	Lead affects children from the moment they come into the world- they can breathe in leaded dust from household leaded paint or they can ingest it due to their high oral activity (10).  </a:t>
            </a:r>
            <a:r>
              <a:rPr lang="en-US" sz="600" b="1" dirty="0">
                <a:ln w="50800"/>
                <a:solidFill>
                  <a:schemeClr val="bg1">
                    <a:shade val="50000"/>
                  </a:schemeClr>
                </a:solidFill>
                <a:latin typeface="Calibri" pitchFamily="34" charset="0"/>
                <a:ea typeface="Times New Roman" pitchFamily="18" charset="0"/>
                <a:cs typeface="Times New Roman" pitchFamily="18" charset="0"/>
              </a:rPr>
              <a:t>Lead’s effects on the brain and the rest of the body are extensive and dangerous, so much so that </a:t>
            </a:r>
            <a:r>
              <a:rPr lang="en-US" sz="600" b="1" dirty="0">
                <a:ln w="50800"/>
                <a:solidFill>
                  <a:schemeClr val="bg1">
                    <a:shade val="50000"/>
                  </a:schemeClr>
                </a:solidFill>
                <a:latin typeface="Calibri" pitchFamily="34" charset="0"/>
                <a:ea typeface="Calibri" pitchFamily="34" charset="0"/>
                <a:cs typeface="Times New Roman" pitchFamily="18" charset="0"/>
              </a:rPr>
              <a:t>“Department of Health and Human Services had identified lead as the most significant environmental health hazard to children in the United States” (7).  Lead can be toxic in very low amounts- a Harvard study in 1995 showed that lead exposure could be harmful at levels as low as 2 micrograms/deciliter of blood (5).  Lead is unique because it accumulates in the body instead of simply passing through, specifically in the bones.  “Bone lead levels may be more significant than blood lead because they are a measure of lead accumulation over a long period of time.  A child could have high bone lead while his blood levels are not high at the time they are measured,” says Dr. David </a:t>
            </a:r>
            <a:r>
              <a:rPr lang="en-US" sz="600" b="1" dirty="0" err="1">
                <a:ln w="50800"/>
                <a:solidFill>
                  <a:schemeClr val="bg1">
                    <a:shade val="50000"/>
                  </a:schemeClr>
                </a:solidFill>
                <a:latin typeface="Calibri" pitchFamily="34" charset="0"/>
                <a:ea typeface="Calibri" pitchFamily="34" charset="0"/>
                <a:cs typeface="Times New Roman" pitchFamily="18" charset="0"/>
              </a:rPr>
              <a:t>Bellinger</a:t>
            </a:r>
            <a:r>
              <a:rPr lang="en-US" sz="600" b="1" dirty="0">
                <a:ln w="50800"/>
                <a:solidFill>
                  <a:schemeClr val="bg1">
                    <a:shade val="50000"/>
                  </a:schemeClr>
                </a:solidFill>
                <a:latin typeface="Calibri" pitchFamily="34" charset="0"/>
                <a:ea typeface="Calibri" pitchFamily="34" charset="0"/>
                <a:cs typeface="Times New Roman" pitchFamily="18" charset="0"/>
              </a:rPr>
              <a:t>, a lead researcher at Boston Children’s hospital (3).  The peak age for child lead accumulation in bones is from 13 to 30 months, according to a Needleman study, which is when toddlers are walking around and putting hands on things and in their mouths.  Lead affects many different parts of the body, the brain being one of the most significant.  The brain is more affected by lead in children than adults because lead masquerades as calcium, which is more sought out by children’s’ brains than adult’s, so lead enters children’s brains at a higher rate (10).  One major concern with lead poisoning in children is that it affects the prefrontal cortex, which is highly involved in decision making, rationality, and impulse control, which can lead to problems with concentration, difficulty reading, spelling, writing, math, concentration, memory, and language development- all of which can contribute to disciplinary issues as the child grows (1).  One measurable effect of lead poisoning on the brain that scientists have observed is a drop in IQ in correlation with lead poisoning.  According to Needleman, who did extensive research on the IQ drop and lead exposure correlation, one study in twenty shows </a:t>
            </a:r>
            <a:r>
              <a:rPr lang="en-US" sz="600" b="1" dirty="0" err="1">
                <a:ln w="50800"/>
                <a:solidFill>
                  <a:schemeClr val="bg1">
                    <a:shade val="50000"/>
                  </a:schemeClr>
                </a:solidFill>
                <a:latin typeface="Calibri" pitchFamily="34" charset="0"/>
                <a:ea typeface="Calibri" pitchFamily="34" charset="0"/>
                <a:cs typeface="Times New Roman" pitchFamily="18" charset="0"/>
              </a:rPr>
              <a:t>thatlead</a:t>
            </a:r>
            <a:r>
              <a:rPr lang="en-US" sz="600" b="1" dirty="0">
                <a:ln w="50800"/>
                <a:solidFill>
                  <a:schemeClr val="bg1">
                    <a:shade val="50000"/>
                  </a:schemeClr>
                </a:solidFill>
                <a:latin typeface="Calibri" pitchFamily="34" charset="0"/>
                <a:ea typeface="Calibri" pitchFamily="34" charset="0"/>
                <a:cs typeface="Times New Roman" pitchFamily="18" charset="0"/>
              </a:rPr>
              <a:t> poisoning and children’s IQs correlation is merely on the basis of chance (1). </a:t>
            </a:r>
            <a:endParaRPr lang="en-US" b="1" dirty="0">
              <a:ln w="50800"/>
              <a:solidFill>
                <a:schemeClr val="bg1">
                  <a:shade val="50000"/>
                </a:schemeClr>
              </a:solidFill>
              <a:latin typeface="Arial" pitchFamily="34" charset="0"/>
              <a:cs typeface="Arial" pitchFamily="34" charset="0"/>
            </a:endParaRPr>
          </a:p>
        </p:txBody>
      </p:sp>
      <p:sp>
        <p:nvSpPr>
          <p:cNvPr id="15362" name="Rectangle 2"/>
          <p:cNvSpPr>
            <a:spLocks noChangeArrowheads="1"/>
          </p:cNvSpPr>
          <p:nvPr/>
        </p:nvSpPr>
        <p:spPr bwMode="auto">
          <a:xfrm>
            <a:off x="152400" y="4495800"/>
            <a:ext cx="3124200" cy="2215941"/>
          </a:xfrm>
          <a:prstGeom prst="rect">
            <a:avLst/>
          </a:prstGeom>
          <a:solidFill>
            <a:srgbClr val="D1FFFD">
              <a:alpha val="1961"/>
            </a:srgbClr>
          </a:solidFill>
          <a:ln w="9525">
            <a:noFill/>
            <a:miter lim="800000"/>
            <a:headEnd/>
            <a:tailEnd/>
          </a:ln>
          <a:effectLst>
            <a:glow rad="101600">
              <a:srgbClr val="C1FFFC">
                <a:alpha val="60000"/>
              </a:srgb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lIns="91389" tIns="45695" rIns="91389" bIns="45695" anchor="ctr">
            <a:spAutoFit/>
            <a:scene3d>
              <a:camera prst="orthographicFront"/>
              <a:lightRig rig="balanced" dir="t">
                <a:rot lat="0" lon="0" rev="2100000"/>
              </a:lightRig>
            </a:scene3d>
            <a:sp3d extrusionH="57150" prstMaterial="metal">
              <a:bevelT w="38100" h="25400"/>
              <a:contourClr>
                <a:schemeClr val="bg2"/>
              </a:contourClr>
            </a:sp3d>
          </a:bodyPr>
          <a:lstStyle/>
          <a:p>
            <a:pPr indent="456949" defTabSz="913898">
              <a:defRPr/>
            </a:pPr>
            <a:r>
              <a:rPr lang="en-US" sz="600" b="1" dirty="0">
                <a:ln w="50800"/>
                <a:solidFill>
                  <a:schemeClr val="bg1">
                    <a:shade val="50000"/>
                  </a:schemeClr>
                </a:solidFill>
                <a:latin typeface="Calibri" pitchFamily="34" charset="0"/>
                <a:ea typeface="Times New Roman" pitchFamily="18" charset="0"/>
                <a:cs typeface="Times New Roman" pitchFamily="18" charset="0"/>
              </a:rPr>
              <a:t>Lead also has consequences on aspects of neuropsychological development that are not measured by IQ, says Dr. </a:t>
            </a:r>
            <a:r>
              <a:rPr lang="en-US" sz="600" b="1" dirty="0" err="1">
                <a:ln w="50800"/>
                <a:solidFill>
                  <a:schemeClr val="bg1">
                    <a:shade val="50000"/>
                  </a:schemeClr>
                </a:solidFill>
                <a:latin typeface="Calibri" pitchFamily="34" charset="0"/>
                <a:ea typeface="Times New Roman" pitchFamily="18" charset="0"/>
                <a:cs typeface="Times New Roman" pitchFamily="18" charset="0"/>
              </a:rPr>
              <a:t>Bellinger</a:t>
            </a:r>
            <a:r>
              <a:rPr lang="en-US" sz="600" b="1" dirty="0">
                <a:ln w="50800"/>
                <a:solidFill>
                  <a:schemeClr val="bg1">
                    <a:shade val="50000"/>
                  </a:schemeClr>
                </a:solidFill>
                <a:latin typeface="Calibri" pitchFamily="34" charset="0"/>
                <a:ea typeface="Times New Roman" pitchFamily="18" charset="0"/>
                <a:cs typeface="Times New Roman" pitchFamily="18" charset="0"/>
              </a:rPr>
              <a:t> of the Children’s Hospital at Harvard University (1).   One of the most disturbing of these is the consequences lead has on juvenile delinquency.  Dr. </a:t>
            </a:r>
            <a:r>
              <a:rPr lang="en-US" sz="600" b="1" dirty="0" err="1">
                <a:ln w="50800"/>
                <a:solidFill>
                  <a:schemeClr val="bg1">
                    <a:shade val="50000"/>
                  </a:schemeClr>
                </a:solidFill>
                <a:latin typeface="Calibri" pitchFamily="34" charset="0"/>
                <a:ea typeface="Times New Roman" pitchFamily="18" charset="0"/>
                <a:cs typeface="Times New Roman" pitchFamily="18" charset="0"/>
              </a:rPr>
              <a:t>Denno</a:t>
            </a:r>
            <a:r>
              <a:rPr lang="en-US" sz="600" b="1" dirty="0">
                <a:ln w="50800"/>
                <a:solidFill>
                  <a:schemeClr val="bg1">
                    <a:shade val="50000"/>
                  </a:schemeClr>
                </a:solidFill>
                <a:latin typeface="Calibri" pitchFamily="34" charset="0"/>
                <a:ea typeface="Times New Roman" pitchFamily="18" charset="0"/>
                <a:cs typeface="Times New Roman" pitchFamily="18" charset="0"/>
              </a:rPr>
              <a:t>, a former researcher of lead poisoning and currently a lawyer at Fordham University in New York, says, “lead has its own independent affect on delinquency and adult criminality, separate from IQ,” (3).  </a:t>
            </a:r>
            <a:r>
              <a:rPr lang="en-US" sz="600" b="1" dirty="0">
                <a:ln w="50800"/>
                <a:solidFill>
                  <a:schemeClr val="bg1">
                    <a:shade val="50000"/>
                  </a:schemeClr>
                </a:solidFill>
                <a:latin typeface="Calibri" pitchFamily="34" charset="0"/>
                <a:ea typeface="Calibri" pitchFamily="34" charset="0"/>
                <a:cs typeface="Times New Roman" pitchFamily="18" charset="0"/>
              </a:rPr>
              <a:t>50 yrs ago Dr. Randy K. Byers, a neurologist at Boston Children’s Hospital, linked acute lead poisoning in children to later “violent, aggressive behavioral activities, such as attacking teachers” (3).  Studies in this </a:t>
            </a:r>
            <a:r>
              <a:rPr lang="en-US" sz="600" b="1" dirty="0" err="1">
                <a:ln w="50800"/>
                <a:solidFill>
                  <a:schemeClr val="bg1">
                    <a:shade val="50000"/>
                  </a:schemeClr>
                </a:solidFill>
                <a:latin typeface="Calibri" pitchFamily="34" charset="0"/>
                <a:ea typeface="Calibri" pitchFamily="34" charset="0"/>
                <a:cs typeface="Times New Roman" pitchFamily="18" charset="0"/>
              </a:rPr>
              <a:t>aea</a:t>
            </a:r>
            <a:r>
              <a:rPr lang="en-US" sz="600" b="1" dirty="0">
                <a:ln w="50800"/>
                <a:solidFill>
                  <a:schemeClr val="bg1">
                    <a:shade val="50000"/>
                  </a:schemeClr>
                </a:solidFill>
                <a:latin typeface="Calibri" pitchFamily="34" charset="0"/>
                <a:ea typeface="Calibri" pitchFamily="34" charset="0"/>
                <a:cs typeface="Times New Roman" pitchFamily="18" charset="0"/>
              </a:rPr>
              <a:t> began to take off around in the latter part of the 20</a:t>
            </a:r>
            <a:r>
              <a:rPr lang="en-US" sz="600" b="1" baseline="30000" dirty="0">
                <a:ln w="50800"/>
                <a:solidFill>
                  <a:schemeClr val="bg1">
                    <a:shade val="50000"/>
                  </a:schemeClr>
                </a:solidFill>
                <a:latin typeface="Calibri" pitchFamily="34" charset="0"/>
                <a:ea typeface="Calibri" pitchFamily="34" charset="0"/>
                <a:cs typeface="Times New Roman" pitchFamily="18" charset="0"/>
              </a:rPr>
              <a:t>th</a:t>
            </a:r>
            <a:r>
              <a:rPr lang="en-US" sz="600" b="1" dirty="0">
                <a:ln w="50800"/>
                <a:solidFill>
                  <a:schemeClr val="bg1">
                    <a:shade val="50000"/>
                  </a:schemeClr>
                </a:solidFill>
                <a:latin typeface="Calibri" pitchFamily="34" charset="0"/>
                <a:ea typeface="Calibri" pitchFamily="34" charset="0"/>
                <a:cs typeface="Times New Roman" pitchFamily="18" charset="0"/>
              </a:rPr>
              <a:t> century and have been heavily researched ever since, even though back in the early 1990’s the research was still inconclusive.  </a:t>
            </a:r>
            <a:r>
              <a:rPr lang="en-US" sz="600" b="1" dirty="0">
                <a:ln w="50800"/>
                <a:solidFill>
                  <a:schemeClr val="bg1">
                    <a:shade val="50000"/>
                  </a:schemeClr>
                </a:solidFill>
                <a:latin typeface="Calibri" pitchFamily="34" charset="0"/>
                <a:ea typeface="Times New Roman" pitchFamily="18" charset="0"/>
                <a:cs typeface="Times New Roman" pitchFamily="18" charset="0"/>
              </a:rPr>
              <a:t>In 1992, “lead-associated behavioral difficulties in young children [seemed] insidious and difficult to specify.” Two consecutive studies published that year in the American Journal of Public Health by Dr. </a:t>
            </a:r>
            <a:r>
              <a:rPr lang="en-US" sz="600" b="1" dirty="0" err="1">
                <a:ln w="50800"/>
                <a:solidFill>
                  <a:schemeClr val="bg1">
                    <a:shade val="50000"/>
                  </a:schemeClr>
                </a:solidFill>
                <a:latin typeface="Calibri" pitchFamily="34" charset="0"/>
                <a:ea typeface="Times New Roman" pitchFamily="18" charset="0"/>
                <a:cs typeface="Times New Roman" pitchFamily="18" charset="0"/>
              </a:rPr>
              <a:t>Sciarillo</a:t>
            </a:r>
            <a:r>
              <a:rPr lang="en-US" sz="600" b="1" dirty="0">
                <a:ln w="50800"/>
                <a:solidFill>
                  <a:schemeClr val="bg1">
                    <a:shade val="50000"/>
                  </a:schemeClr>
                </a:solidFill>
                <a:latin typeface="Calibri" pitchFamily="34" charset="0"/>
                <a:ea typeface="Times New Roman" pitchFamily="18" charset="0"/>
                <a:cs typeface="Times New Roman" pitchFamily="18" charset="0"/>
              </a:rPr>
              <a:t>, the director of the Association for the Care of Children’s Health in Bethesda, MD, Dr. Alexander, and Dr. Katherine, found that young children with elevated (above 15 milligrams/deciliter) blood lead in 2 consecutive studies presented more maternal-reported maladaptive behaviors than did children with lower levels (6).  They concluded that “the results of this study, with its particular attention to maternal-reported maladaptive behaviors in </a:t>
            </a:r>
            <a:r>
              <a:rPr lang="en-US" sz="600" b="1" dirty="0" err="1">
                <a:ln w="50800"/>
                <a:solidFill>
                  <a:schemeClr val="bg1">
                    <a:shade val="50000"/>
                  </a:schemeClr>
                </a:solidFill>
                <a:latin typeface="Calibri" pitchFamily="34" charset="0"/>
                <a:ea typeface="Times New Roman" pitchFamily="18" charset="0"/>
                <a:cs typeface="Times New Roman" pitchFamily="18" charset="0"/>
              </a:rPr>
              <a:t>youn</a:t>
            </a:r>
            <a:r>
              <a:rPr lang="en-US" sz="600" b="1" dirty="0" err="1">
                <a:ln w="50800"/>
                <a:solidFill>
                  <a:schemeClr val="bg1">
                    <a:shade val="50000"/>
                  </a:schemeClr>
                </a:solidFill>
                <a:latin typeface="Calibri" pitchFamily="34" charset="0"/>
                <a:ea typeface="Calibri" pitchFamily="34" charset="0"/>
                <a:cs typeface="Times New Roman" pitchFamily="18" charset="0"/>
              </a:rPr>
              <a:t>r</a:t>
            </a:r>
            <a:r>
              <a:rPr lang="en-US" sz="600" b="1" dirty="0" err="1">
                <a:ln w="50800"/>
                <a:solidFill>
                  <a:schemeClr val="bg1">
                    <a:shade val="50000"/>
                  </a:schemeClr>
                </a:solidFill>
                <a:latin typeface="Calibri" pitchFamily="34" charset="0"/>
                <a:ea typeface="Times New Roman" pitchFamily="18" charset="0"/>
                <a:cs typeface="Times New Roman" pitchFamily="18" charset="0"/>
              </a:rPr>
              <a:t>g</a:t>
            </a:r>
            <a:r>
              <a:rPr lang="en-US" sz="600" b="1" dirty="0">
                <a:ln w="50800"/>
                <a:solidFill>
                  <a:schemeClr val="bg1">
                    <a:shade val="50000"/>
                  </a:schemeClr>
                </a:solidFill>
                <a:latin typeface="Calibri" pitchFamily="34" charset="0"/>
                <a:ea typeface="Times New Roman" pitchFamily="18" charset="0"/>
                <a:cs typeface="Times New Roman" pitchFamily="18" charset="0"/>
              </a:rPr>
              <a:t> children, lends support to a belief that undue lead exposure in early childhood may have a pervasive influence on the prevalence of juvenile delinquency in this country” (6).  Another study in Baltimore, Maryland, by Dr. </a:t>
            </a:r>
            <a:r>
              <a:rPr lang="en-US" sz="600" b="1" dirty="0" err="1">
                <a:ln w="50800"/>
                <a:solidFill>
                  <a:schemeClr val="bg1">
                    <a:shade val="50000"/>
                  </a:schemeClr>
                </a:solidFill>
                <a:latin typeface="Calibri" pitchFamily="34" charset="0"/>
                <a:ea typeface="Times New Roman" pitchFamily="18" charset="0"/>
                <a:cs typeface="Times New Roman" pitchFamily="18" charset="0"/>
              </a:rPr>
              <a:t>Sciarillo</a:t>
            </a:r>
            <a:r>
              <a:rPr lang="en-US" sz="600" b="1" dirty="0">
                <a:ln w="50800"/>
                <a:solidFill>
                  <a:schemeClr val="bg1">
                    <a:shade val="50000"/>
                  </a:schemeClr>
                </a:solidFill>
                <a:latin typeface="Calibri" pitchFamily="34" charset="0"/>
                <a:ea typeface="Times New Roman" pitchFamily="18" charset="0"/>
                <a:cs typeface="Times New Roman" pitchFamily="18" charset="0"/>
              </a:rPr>
              <a:t> showed that African American children with blood lead levels over 15 micrograms scored higher on a measure of problem behaviors that comparable children with levels under 15 micrograms (1).</a:t>
            </a:r>
            <a:endParaRPr lang="en-US" b="1" dirty="0">
              <a:ln w="50800"/>
              <a:solidFill>
                <a:schemeClr val="bg1">
                  <a:shade val="50000"/>
                </a:schemeClr>
              </a:solidFill>
              <a:latin typeface="Arial" pitchFamily="34" charset="0"/>
              <a:cs typeface="Arial" pitchFamily="34" charset="0"/>
            </a:endParaRPr>
          </a:p>
        </p:txBody>
      </p:sp>
      <p:sp>
        <p:nvSpPr>
          <p:cNvPr id="15363" name="Rectangle 3"/>
          <p:cNvSpPr>
            <a:spLocks noChangeArrowheads="1"/>
          </p:cNvSpPr>
          <p:nvPr/>
        </p:nvSpPr>
        <p:spPr bwMode="auto">
          <a:xfrm>
            <a:off x="3276600" y="1524000"/>
            <a:ext cx="2362200" cy="1661943"/>
          </a:xfrm>
          <a:prstGeom prst="rect">
            <a:avLst/>
          </a:prstGeom>
          <a:solidFill>
            <a:srgbClr val="D1FFFD">
              <a:alpha val="1961"/>
            </a:srgbClr>
          </a:solidFill>
          <a:ln w="9525">
            <a:noFill/>
            <a:miter lim="800000"/>
            <a:headEnd/>
            <a:tailEnd/>
          </a:ln>
          <a:effectLst>
            <a:glow rad="101600">
              <a:srgbClr val="C1FFFC">
                <a:alpha val="60000"/>
              </a:srgb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lIns="91389" tIns="45695" rIns="91389" bIns="45695" anchor="ctr">
            <a:spAutoFit/>
            <a:scene3d>
              <a:camera prst="orthographicFront"/>
              <a:lightRig rig="balanced" dir="t">
                <a:rot lat="0" lon="0" rev="2100000"/>
              </a:lightRig>
            </a:scene3d>
            <a:sp3d extrusionH="57150" prstMaterial="metal">
              <a:bevelT w="38100" h="25400"/>
              <a:contourClr>
                <a:schemeClr val="bg2"/>
              </a:contourClr>
            </a:sp3d>
          </a:bodyPr>
          <a:lstStyle/>
          <a:p>
            <a:pPr indent="456949" defTabSz="913898">
              <a:defRPr/>
            </a:pPr>
            <a:r>
              <a:rPr lang="en-US" sz="600" b="1" dirty="0">
                <a:ln w="50800"/>
                <a:solidFill>
                  <a:schemeClr val="bg1">
                    <a:shade val="50000"/>
                  </a:schemeClr>
                </a:solidFill>
                <a:latin typeface="Calibri" pitchFamily="34" charset="0"/>
                <a:ea typeface="Times New Roman" pitchFamily="18" charset="0"/>
                <a:cs typeface="Times New Roman" pitchFamily="18" charset="0"/>
              </a:rPr>
              <a:t>Another study published in 1992 showed that juvenile delinquency in youths may be linked to lead exposure not just from childhood, but from the time the child was in the womb.</a:t>
            </a:r>
            <a:r>
              <a:rPr lang="en-US" sz="600" b="1" dirty="0">
                <a:ln w="50800"/>
                <a:solidFill>
                  <a:schemeClr val="bg1">
                    <a:shade val="50000"/>
                  </a:schemeClr>
                </a:solidFill>
                <a:latin typeface="Calibri" pitchFamily="34" charset="0"/>
                <a:ea typeface="Calibri" pitchFamily="34" charset="0"/>
                <a:cs typeface="Times New Roman" pitchFamily="18" charset="0"/>
              </a:rPr>
              <a:t> A study by the Cincinnati Children’s Hospital Medical Center (published in Pediatrics for Parents in 2002) explored relationship between prenatal and early childhood lead levels with adolescent antisocial behaviors and delinquency.  Between the years of 1979-1985, doctors measured lead levels of pregnant women, and then measured nearly 300 children’s lead levels at birth and every 3 months thereafter until they were 6 years old.  Researchers found 195 children who had elevated lead levels when they were younger; when the children with the highest blood lead levels in 1</a:t>
            </a:r>
            <a:r>
              <a:rPr lang="en-US" sz="600" b="1" baseline="30000" dirty="0">
                <a:ln w="50800"/>
                <a:solidFill>
                  <a:schemeClr val="bg1">
                    <a:shade val="50000"/>
                  </a:schemeClr>
                </a:solidFill>
                <a:latin typeface="Calibri" pitchFamily="34" charset="0"/>
                <a:ea typeface="Calibri" pitchFamily="34" charset="0"/>
                <a:cs typeface="Times New Roman" pitchFamily="18" charset="0"/>
              </a:rPr>
              <a:t>st</a:t>
            </a:r>
            <a:r>
              <a:rPr lang="en-US" sz="600" b="1" dirty="0">
                <a:ln w="50800"/>
                <a:solidFill>
                  <a:schemeClr val="bg1">
                    <a:shade val="50000"/>
                  </a:schemeClr>
                </a:solidFill>
                <a:latin typeface="Calibri" pitchFamily="34" charset="0"/>
                <a:ea typeface="Calibri" pitchFamily="34" charset="0"/>
                <a:cs typeface="Times New Roman" pitchFamily="18" charset="0"/>
              </a:rPr>
              <a:t> grade became adolescents, scientists checked up on the individuals and found that they committed, on average, 4.5 more delinquent acts in previous 12 months prior to the study compared to children with lowest blood lead levels in 1</a:t>
            </a:r>
            <a:r>
              <a:rPr lang="en-US" sz="600" b="1" baseline="30000" dirty="0">
                <a:ln w="50800"/>
                <a:solidFill>
                  <a:schemeClr val="bg1">
                    <a:shade val="50000"/>
                  </a:schemeClr>
                </a:solidFill>
                <a:latin typeface="Calibri" pitchFamily="34" charset="0"/>
                <a:ea typeface="Calibri" pitchFamily="34" charset="0"/>
                <a:cs typeface="Times New Roman" pitchFamily="18" charset="0"/>
              </a:rPr>
              <a:t>st</a:t>
            </a:r>
            <a:r>
              <a:rPr lang="en-US" sz="600" b="1" dirty="0">
                <a:ln w="50800"/>
                <a:solidFill>
                  <a:schemeClr val="bg1">
                    <a:shade val="50000"/>
                  </a:schemeClr>
                </a:solidFill>
                <a:latin typeface="Calibri" pitchFamily="34" charset="0"/>
                <a:ea typeface="Calibri" pitchFamily="34" charset="0"/>
                <a:cs typeface="Times New Roman" pitchFamily="18" charset="0"/>
              </a:rPr>
              <a:t> grade (9).  The correlation remained strong even taking into account other demographic issues.</a:t>
            </a:r>
            <a:endParaRPr lang="en-US" b="1" dirty="0">
              <a:ln w="50800"/>
              <a:solidFill>
                <a:schemeClr val="bg1">
                  <a:shade val="50000"/>
                </a:schemeClr>
              </a:solidFill>
              <a:latin typeface="Arial" pitchFamily="34" charset="0"/>
              <a:cs typeface="Arial" pitchFamily="34" charset="0"/>
            </a:endParaRPr>
          </a:p>
        </p:txBody>
      </p:sp>
      <p:sp>
        <p:nvSpPr>
          <p:cNvPr id="16" name="Rectangle 15"/>
          <p:cNvSpPr/>
          <p:nvPr/>
        </p:nvSpPr>
        <p:spPr>
          <a:xfrm>
            <a:off x="3505200" y="3429002"/>
            <a:ext cx="2895600" cy="2954605"/>
          </a:xfrm>
          <a:prstGeom prst="rect">
            <a:avLst/>
          </a:prstGeom>
          <a:solidFill>
            <a:srgbClr val="D1FFFD">
              <a:alpha val="1961"/>
            </a:srgbClr>
          </a:solidFill>
          <a:ln>
            <a:noFill/>
          </a:ln>
          <a:effectLst>
            <a:glow rad="101600">
              <a:srgbClr val="C1FFFC">
                <a:alpha val="60000"/>
              </a:srgb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lIns="91389" tIns="45695" rIns="91389" bIns="45695">
            <a:spAutoFit/>
            <a:scene3d>
              <a:camera prst="orthographicFront"/>
              <a:lightRig rig="balanced" dir="t">
                <a:rot lat="0" lon="0" rev="2100000"/>
              </a:lightRig>
            </a:scene3d>
            <a:sp3d extrusionH="57150" prstMaterial="metal">
              <a:bevelT w="38100" h="25400"/>
              <a:contourClr>
                <a:schemeClr val="bg2"/>
              </a:contourClr>
            </a:sp3d>
          </a:bodyPr>
          <a:lstStyle/>
          <a:p>
            <a:pPr defTabSz="913898" fontAlgn="auto">
              <a:spcBef>
                <a:spcPts val="0"/>
              </a:spcBef>
              <a:spcAft>
                <a:spcPts val="0"/>
              </a:spcAft>
              <a:defRPr/>
            </a:pPr>
            <a:r>
              <a:rPr lang="en-US" sz="600" b="1" dirty="0">
                <a:ln w="50800"/>
                <a:solidFill>
                  <a:schemeClr val="bg1">
                    <a:shade val="50000"/>
                  </a:schemeClr>
                </a:solidFill>
                <a:latin typeface="Calibri" pitchFamily="34" charset="0"/>
              </a:rPr>
              <a:t>Dr. Herbert Needleman, a psychiatrist at the University of Pittsburg Medical Center, is perhaps one of the most notable scientists in the field of childhood maladaptive behaviors and lead exposure.  One of his many studies, published in 1992 in the </a:t>
            </a:r>
            <a:r>
              <a:rPr lang="en-US" sz="600" b="1" dirty="0" err="1">
                <a:ln w="50800"/>
                <a:solidFill>
                  <a:schemeClr val="bg1">
                    <a:shade val="50000"/>
                  </a:schemeClr>
                </a:solidFill>
                <a:latin typeface="Calibri" pitchFamily="34" charset="0"/>
              </a:rPr>
              <a:t>Neurotoxicology</a:t>
            </a:r>
            <a:r>
              <a:rPr lang="en-US" sz="600" b="1" dirty="0">
                <a:ln w="50800"/>
                <a:solidFill>
                  <a:schemeClr val="bg1">
                    <a:shade val="50000"/>
                  </a:schemeClr>
                </a:solidFill>
                <a:latin typeface="Calibri" pitchFamily="34" charset="0"/>
              </a:rPr>
              <a:t> and Teratology Journal, consisted of 194 adolescents, ages 12-18, who were arrested and adjudicated as delinquent by the Juvenile Court of Allegheny County, PA, with a control of 146 non-delinquent controls from high schools in Pittsburgh (2).  Dr. Needleman measured the amount of bone lead in the tibia of both the juvenile delinquent and the control groups, and found that delinquents had significantly higher mean concentrations of lead in the tibia than the controls (11±32.7 vs. 1.5±32.1), which was true for Caucasians and African Americans (2).  After taking all other factors into account, such a demographic disparities, delinquents were four times more likely to have bone lead concentrations over 25 parts per million than the controls.  He concluded that “elevated body burdens, measured by bone lead concentrations, are associated with elevated risk for delinquency” (2).  The study suggests a possible link between early lead exposure and 11-37% of arrested juveniles (8).  Girls would seem to be at a greater risk from the results of this study, partly because there are fewer female juvenile offenders; however, most of the studies have been on boys because they tend to commit more delinquent acts than girls as adolescents.  Dr. Needleman did another study in 1996 eight-hundred boys in Pennsylvania public schools, which showed that although none of the children had lead poisoning, there was a direct relationship found between amount of lead in their leg bones and reports by parents, teachers, and the children themselves of aggressive and delinquent behaviors (3).  “I’m not saying that lead exposure is the cause of delinquency,” commented Needleman, “It is a cause and one with the biggest handle to prevention.  Lead is a brain poison that interferes with the ability to restrain impulses; it’s a life experience which gets into biology and increases the child’s risk for doing bad things” (3).  The study also took into account nine measures of maternal intelligence, socioeconomic status, child-rearing factors, differences in race, history of medical problems, and intelligence test scores.  Still, even when examining the impact of all these other variables, the lead-delinquency relationship held strong (3).</a:t>
            </a:r>
          </a:p>
        </p:txBody>
      </p:sp>
      <p:sp>
        <p:nvSpPr>
          <p:cNvPr id="17" name="Rectangle 16"/>
          <p:cNvSpPr/>
          <p:nvPr/>
        </p:nvSpPr>
        <p:spPr>
          <a:xfrm>
            <a:off x="6019800" y="304800"/>
            <a:ext cx="2895600" cy="2769939"/>
          </a:xfrm>
          <a:prstGeom prst="rect">
            <a:avLst/>
          </a:prstGeom>
          <a:solidFill>
            <a:srgbClr val="D1FFFD">
              <a:alpha val="1961"/>
            </a:srgbClr>
          </a:solidFill>
          <a:ln>
            <a:noFill/>
          </a:ln>
          <a:effectLst>
            <a:glow rad="101600">
              <a:srgbClr val="C1FFFC">
                <a:alpha val="60000"/>
              </a:srgb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lIns="91389" tIns="45695" rIns="91389" bIns="45695">
            <a:spAutoFit/>
            <a:scene3d>
              <a:camera prst="orthographicFront"/>
              <a:lightRig rig="balanced" dir="t">
                <a:rot lat="0" lon="0" rev="2100000"/>
              </a:lightRig>
            </a:scene3d>
            <a:sp3d extrusionH="57150" prstMaterial="metal">
              <a:bevelT w="38100" h="25400"/>
              <a:contourClr>
                <a:schemeClr val="bg2"/>
              </a:contourClr>
            </a:sp3d>
          </a:bodyPr>
          <a:lstStyle/>
          <a:p>
            <a:pPr defTabSz="913898" fontAlgn="auto">
              <a:spcBef>
                <a:spcPts val="0"/>
              </a:spcBef>
              <a:spcAft>
                <a:spcPts val="0"/>
              </a:spcAft>
              <a:defRPr/>
            </a:pPr>
            <a:r>
              <a:rPr lang="en-US" sz="600" b="1" dirty="0">
                <a:ln w="50800"/>
                <a:solidFill>
                  <a:schemeClr val="bg1">
                    <a:shade val="50000"/>
                  </a:schemeClr>
                </a:solidFill>
                <a:latin typeface="Calibri" pitchFamily="34" charset="0"/>
              </a:rPr>
              <a:t>Despite the evidence of correlation, some scientists are still skeptical about the relationship between lead exposure and crime.  One of the major concerns is that African Americans appear to be much more susceptible to lead exposure leading to crime than Caucasians (3).  The highest prevalence of “silent lead poisoning” (lead poisoning that affects the brain) occurs in African American children from one to five years old in large cities whose parents have marginal incomes; one third of these cases are deemed “hazardous” lead poisoning (1).  African American children (and Hispanic children to a lesser extent) have significantly high blood lead levels, even after accounting for social, behavioral, nutritional, and environmental factors (5).  It is difficult to say whether African American and Hispanic individuals are more prone to lead genetically, or whether they absorb more of the metal because of poor living conditions and increased exposure to lead.  Further, many argue that the high correlation between lead exposure and crime in African Americans can be explained by the racial trend of more crimes being committed by African Americans, and that lead exposure has nothing to do with this group’s juvenile delinquency (1).  However, lead might simply affect African Americans and minorities more, which “may partly explain elevated rates of school failure… and criminal behaviors found among children in impoverished communities” (5).  Aside from the racial differences, Dr. Claire </a:t>
            </a:r>
            <a:r>
              <a:rPr lang="en-US" sz="600" b="1" dirty="0" err="1">
                <a:ln w="50800"/>
                <a:solidFill>
                  <a:schemeClr val="bg1">
                    <a:shade val="50000"/>
                  </a:schemeClr>
                </a:solidFill>
                <a:latin typeface="Calibri" pitchFamily="34" charset="0"/>
              </a:rPr>
              <a:t>Ernhart</a:t>
            </a:r>
            <a:r>
              <a:rPr lang="en-US" sz="600" b="1" dirty="0">
                <a:ln w="50800"/>
                <a:solidFill>
                  <a:schemeClr val="bg1">
                    <a:shade val="50000"/>
                  </a:schemeClr>
                </a:solidFill>
                <a:latin typeface="Calibri" pitchFamily="34" charset="0"/>
              </a:rPr>
              <a:t>, who researches at Case Western Reserve School of Medicine in Cleveland, questions whether lead is to blame for falling academic performance and rising behavioral problems in young children.  She argues that most adults in the United States grew up exposed to higher levels of lead than are a concern today, yet the occurrence of crime and behavioral issues have generally risen, despite lower lead levels.  Dr. </a:t>
            </a:r>
            <a:r>
              <a:rPr lang="en-US" sz="600" b="1" dirty="0" err="1">
                <a:ln w="50800"/>
                <a:solidFill>
                  <a:schemeClr val="bg1">
                    <a:shade val="50000"/>
                  </a:schemeClr>
                </a:solidFill>
                <a:latin typeface="Calibri" pitchFamily="34" charset="0"/>
              </a:rPr>
              <a:t>Ernhart</a:t>
            </a:r>
            <a:r>
              <a:rPr lang="en-US" sz="600" b="1" dirty="0">
                <a:ln w="50800"/>
                <a:solidFill>
                  <a:schemeClr val="bg1">
                    <a:shade val="50000"/>
                  </a:schemeClr>
                </a:solidFill>
                <a:latin typeface="Calibri" pitchFamily="34" charset="0"/>
              </a:rPr>
              <a:t>, however, did research sponsored by the lead industry, so her motives are potentially biased (1).  In 2007, Richard Rosenfeld, a criminologist at the University of Missouri-St Louis, said, “there is probably a real correlation, but we simply don’t know if there is a real causal connection; it hasn’t been proved, as far as I’m concerned” (4).  These arguments show that there is simply not enough information to prove that lead poisoning leads to juvenile delinquency. </a:t>
            </a:r>
          </a:p>
        </p:txBody>
      </p:sp>
      <p:sp>
        <p:nvSpPr>
          <p:cNvPr id="15364" name="Rectangle 4"/>
          <p:cNvSpPr>
            <a:spLocks noChangeArrowheads="1"/>
          </p:cNvSpPr>
          <p:nvPr/>
        </p:nvSpPr>
        <p:spPr bwMode="auto">
          <a:xfrm>
            <a:off x="6705600" y="3429000"/>
            <a:ext cx="2286000" cy="2862272"/>
          </a:xfrm>
          <a:prstGeom prst="rect">
            <a:avLst/>
          </a:prstGeom>
          <a:solidFill>
            <a:srgbClr val="D1FFFD">
              <a:alpha val="1961"/>
            </a:srgbClr>
          </a:solidFill>
          <a:ln w="9525">
            <a:noFill/>
            <a:miter lim="800000"/>
            <a:headEnd/>
            <a:tailEnd/>
          </a:ln>
          <a:effectLst>
            <a:glow rad="101600">
              <a:srgbClr val="C1FFFC">
                <a:alpha val="60000"/>
              </a:srgb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lIns="91389" tIns="45695" rIns="91389" bIns="45695" anchor="ctr">
            <a:spAutoFit/>
            <a:scene3d>
              <a:camera prst="orthographicFront"/>
              <a:lightRig rig="balanced" dir="t">
                <a:rot lat="0" lon="0" rev="2100000"/>
              </a:lightRig>
            </a:scene3d>
            <a:sp3d extrusionH="57150" prstMaterial="metal">
              <a:bevelT w="38100" h="25400"/>
              <a:contourClr>
                <a:schemeClr val="bg2"/>
              </a:contourClr>
            </a:sp3d>
          </a:bodyPr>
          <a:lstStyle/>
          <a:p>
            <a:pPr defTabSz="913898">
              <a:defRPr/>
            </a:pPr>
            <a:r>
              <a:rPr lang="en-US" sz="600" b="1" dirty="0">
                <a:ln w="50800"/>
                <a:solidFill>
                  <a:schemeClr val="bg1">
                    <a:shade val="50000"/>
                  </a:schemeClr>
                </a:solidFill>
                <a:latin typeface="Calibri" pitchFamily="34" charset="0"/>
                <a:ea typeface="Calibri" pitchFamily="34" charset="0"/>
                <a:cs typeface="Times New Roman" pitchFamily="18" charset="0"/>
              </a:rPr>
              <a:t>	Although there are questions as to whether there is a causal relationship, between lead exposure and juvenile delinquency, there has been an effect on juvenile delinquency as lead has been phased out of society.  Economist Rick </a:t>
            </a:r>
            <a:r>
              <a:rPr lang="en-US" sz="600" b="1" dirty="0" err="1">
                <a:ln w="50800"/>
                <a:solidFill>
                  <a:schemeClr val="bg1">
                    <a:shade val="50000"/>
                  </a:schemeClr>
                </a:solidFill>
                <a:latin typeface="Calibri" pitchFamily="34" charset="0"/>
                <a:ea typeface="Calibri" pitchFamily="34" charset="0"/>
                <a:cs typeface="Times New Roman" pitchFamily="18" charset="0"/>
              </a:rPr>
              <a:t>Nevin</a:t>
            </a:r>
            <a:r>
              <a:rPr lang="en-US" sz="600" b="1" dirty="0">
                <a:ln w="50800"/>
                <a:solidFill>
                  <a:schemeClr val="bg1">
                    <a:shade val="50000"/>
                  </a:schemeClr>
                </a:solidFill>
                <a:latin typeface="Calibri" pitchFamily="34" charset="0"/>
                <a:ea typeface="Calibri" pitchFamily="34" charset="0"/>
                <a:cs typeface="Times New Roman" pitchFamily="18" charset="0"/>
              </a:rPr>
              <a:t> suggests that nation’s violent-crime rate in 2</a:t>
            </a:r>
            <a:r>
              <a:rPr lang="en-US" sz="600" b="1" baseline="30000" dirty="0">
                <a:ln w="50800"/>
                <a:solidFill>
                  <a:schemeClr val="bg1">
                    <a:shade val="50000"/>
                  </a:schemeClr>
                </a:solidFill>
                <a:latin typeface="Calibri" pitchFamily="34" charset="0"/>
                <a:ea typeface="Calibri" pitchFamily="34" charset="0"/>
                <a:cs typeface="Times New Roman" pitchFamily="18" charset="0"/>
              </a:rPr>
              <a:t>nd</a:t>
            </a:r>
            <a:r>
              <a:rPr lang="en-US" sz="600" b="1" dirty="0">
                <a:ln w="50800"/>
                <a:solidFill>
                  <a:schemeClr val="bg1">
                    <a:shade val="50000"/>
                  </a:schemeClr>
                </a:solidFill>
                <a:latin typeface="Calibri" pitchFamily="34" charset="0"/>
                <a:ea typeface="Calibri" pitchFamily="34" charset="0"/>
                <a:cs typeface="Times New Roman" pitchFamily="18" charset="0"/>
              </a:rPr>
              <a:t> half of 20</a:t>
            </a:r>
            <a:r>
              <a:rPr lang="en-US" sz="600" b="1" baseline="30000" dirty="0">
                <a:ln w="50800"/>
                <a:solidFill>
                  <a:schemeClr val="bg1">
                    <a:shade val="50000"/>
                  </a:schemeClr>
                </a:solidFill>
                <a:latin typeface="Calibri" pitchFamily="34" charset="0"/>
                <a:ea typeface="Calibri" pitchFamily="34" charset="0"/>
                <a:cs typeface="Times New Roman" pitchFamily="18" charset="0"/>
              </a:rPr>
              <a:t>th</a:t>
            </a:r>
            <a:r>
              <a:rPr lang="en-US" sz="600" b="1" dirty="0">
                <a:ln w="50800"/>
                <a:solidFill>
                  <a:schemeClr val="bg1">
                    <a:shade val="50000"/>
                  </a:schemeClr>
                </a:solidFill>
                <a:latin typeface="Calibri" pitchFamily="34" charset="0"/>
                <a:ea typeface="Calibri" pitchFamily="34" charset="0"/>
                <a:cs typeface="Times New Roman" pitchFamily="18" charset="0"/>
              </a:rPr>
              <a:t> century is closely tied to widespread consumption of leaded gasoline.  The gradual demise of leaded gasoline in 1970’s did more to stop violent crime among adolescents than any law (4).  Many attribute the sharp drop in juvenile delinquency in the 1990’s to the dot-com boom, more police, and, with a certain amount of controversy, the US Supreme Court Roe vs. Wade decision.  However, </a:t>
            </a:r>
            <a:r>
              <a:rPr lang="en-US" sz="600" b="1" dirty="0" err="1">
                <a:ln w="50800"/>
                <a:solidFill>
                  <a:schemeClr val="bg1">
                    <a:shade val="50000"/>
                  </a:schemeClr>
                </a:solidFill>
                <a:latin typeface="Calibri" pitchFamily="34" charset="0"/>
                <a:ea typeface="Calibri" pitchFamily="34" charset="0"/>
                <a:cs typeface="Times New Roman" pitchFamily="18" charset="0"/>
              </a:rPr>
              <a:t>Nevin</a:t>
            </a:r>
            <a:r>
              <a:rPr lang="en-US" sz="600" b="1" dirty="0">
                <a:ln w="50800"/>
                <a:solidFill>
                  <a:schemeClr val="bg1">
                    <a:shade val="50000"/>
                  </a:schemeClr>
                </a:solidFill>
                <a:latin typeface="Calibri" pitchFamily="34" charset="0"/>
                <a:ea typeface="Calibri" pitchFamily="34" charset="0"/>
                <a:cs typeface="Times New Roman" pitchFamily="18" charset="0"/>
              </a:rPr>
              <a:t>, a consultant at United States Department of Housing and Urban Development, compared leaded-gas consumption through 20</a:t>
            </a:r>
            <a:r>
              <a:rPr lang="en-US" sz="600" b="1" baseline="30000" dirty="0">
                <a:ln w="50800"/>
                <a:solidFill>
                  <a:schemeClr val="bg1">
                    <a:shade val="50000"/>
                  </a:schemeClr>
                </a:solidFill>
                <a:latin typeface="Calibri" pitchFamily="34" charset="0"/>
                <a:ea typeface="Calibri" pitchFamily="34" charset="0"/>
                <a:cs typeface="Times New Roman" pitchFamily="18" charset="0"/>
              </a:rPr>
              <a:t>th</a:t>
            </a:r>
            <a:r>
              <a:rPr lang="en-US" sz="600" b="1" dirty="0">
                <a:ln w="50800"/>
                <a:solidFill>
                  <a:schemeClr val="bg1">
                    <a:shade val="50000"/>
                  </a:schemeClr>
                </a:solidFill>
                <a:latin typeface="Calibri" pitchFamily="34" charset="0"/>
                <a:ea typeface="Calibri" pitchFamily="34" charset="0"/>
                <a:cs typeface="Times New Roman" pitchFamily="18" charset="0"/>
              </a:rPr>
              <a:t> century with FBI crime rate stats and found “stunning fit” (4).  “Trend lines match almost perfectly: leaded gas use climbed in 1940s and fell in early 1970s; 23 yrs later, rates for violent crime followed in near unison,” he claims (4).  Despite this interesting correlation, many still argue that the other factors listed about could have been the cause of the crime rate fluctuation and that societal lead exposure is irrelevant.  To challenge the economists, who are generally against spending a lot of federal money on the removal of lead from society, the Centers for Disease Control and Prevention in Atlanta estimated (conservatively) that costs of removing lead from children’s homes would be beneficial because nation would come out ahead by $28 billion through reduced need for medical care and special education and increase in wages that accompanies high IQ, and this is not including the potential savings from juvenile delinquency, an estimate which is very promising (1).</a:t>
            </a:r>
            <a:endParaRPr lang="en-US" b="1" dirty="0">
              <a:ln w="50800"/>
              <a:solidFill>
                <a:schemeClr val="bg1">
                  <a:shade val="50000"/>
                </a:schemeClr>
              </a:solidFill>
              <a:latin typeface="Arial" pitchFamily="34" charset="0"/>
              <a:cs typeface="Arial" pitchFamily="34" charset="0"/>
            </a:endParaRPr>
          </a:p>
        </p:txBody>
      </p:sp>
      <p:sp>
        <p:nvSpPr>
          <p:cNvPr id="19" name="TextBox 18"/>
          <p:cNvSpPr txBox="1"/>
          <p:nvPr/>
        </p:nvSpPr>
        <p:spPr>
          <a:xfrm>
            <a:off x="7086600" y="6474023"/>
            <a:ext cx="1676400" cy="338504"/>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lIns="91389" tIns="45695" rIns="91389" bIns="45695">
            <a:spAutoFit/>
            <a:scene3d>
              <a:camera prst="orthographicFront"/>
              <a:lightRig rig="balanced" dir="t">
                <a:rot lat="0" lon="0" rev="2100000"/>
              </a:lightRig>
            </a:scene3d>
            <a:sp3d extrusionH="57150" prstMaterial="metal">
              <a:bevelT w="38100" h="25400"/>
              <a:contourClr>
                <a:schemeClr val="bg2"/>
              </a:contourClr>
            </a:sp3d>
          </a:bodyPr>
          <a:lstStyle/>
          <a:p>
            <a:pPr algn="ctr" defTabSz="913898" fontAlgn="auto">
              <a:spcBef>
                <a:spcPts val="0"/>
              </a:spcBef>
              <a:spcAft>
                <a:spcPts val="0"/>
              </a:spcAft>
              <a:defRPr/>
            </a:pPr>
            <a:r>
              <a:rPr lang="en-US" sz="800" b="1" dirty="0" err="1">
                <a:ln w="9000" cmpd="sng">
                  <a:solidFill>
                    <a:schemeClr val="accent4">
                      <a:shade val="50000"/>
                      <a:satMod val="120000"/>
                    </a:schemeClr>
                  </a:solidFill>
                  <a:prstDash val="solid"/>
                </a:ln>
                <a:solidFill>
                  <a:srgbClr val="C1FFFC"/>
                </a:solidFill>
                <a:effectLst>
                  <a:reflection blurRad="12700" stA="28000" endPos="45000" dist="1000" dir="5400000" sy="-100000" algn="bl" rotWithShape="0"/>
                </a:effectLst>
                <a:latin typeface="Calibri" pitchFamily="34" charset="0"/>
              </a:rPr>
              <a:t>Maree</a:t>
            </a:r>
            <a:r>
              <a:rPr lang="en-US" sz="800" b="1" dirty="0">
                <a:ln w="9000" cmpd="sng">
                  <a:solidFill>
                    <a:schemeClr val="accent4">
                      <a:shade val="50000"/>
                      <a:satMod val="120000"/>
                    </a:schemeClr>
                  </a:solidFill>
                  <a:prstDash val="solid"/>
                </a:ln>
                <a:solidFill>
                  <a:srgbClr val="C1FFFC"/>
                </a:solidFill>
                <a:effectLst>
                  <a:reflection blurRad="12700" stA="28000" endPos="45000" dist="1000" dir="5400000" sy="-100000" algn="bl" rotWithShape="0"/>
                </a:effectLst>
                <a:latin typeface="Calibri" pitchFamily="34" charset="0"/>
              </a:rPr>
              <a:t> Stewart</a:t>
            </a:r>
          </a:p>
          <a:p>
            <a:pPr algn="ctr" defTabSz="913898" fontAlgn="auto">
              <a:spcBef>
                <a:spcPts val="0"/>
              </a:spcBef>
              <a:spcAft>
                <a:spcPts val="0"/>
              </a:spcAft>
              <a:defRPr/>
            </a:pPr>
            <a:r>
              <a:rPr lang="en-US" sz="800" b="1" dirty="0">
                <a:ln w="9000" cmpd="sng">
                  <a:solidFill>
                    <a:schemeClr val="accent4">
                      <a:shade val="50000"/>
                      <a:satMod val="120000"/>
                    </a:schemeClr>
                  </a:solidFill>
                  <a:prstDash val="solid"/>
                </a:ln>
                <a:solidFill>
                  <a:srgbClr val="C1FFFC"/>
                </a:solidFill>
                <a:effectLst>
                  <a:reflection blurRad="12700" stA="28000" endPos="45000" dist="1000" dir="5400000" sy="-100000" algn="bl" rotWithShape="0"/>
                </a:effectLst>
                <a:latin typeface="Calibri" pitchFamily="34" charset="0"/>
              </a:rPr>
              <a:t>Lead and Humanity</a:t>
            </a:r>
            <a:endParaRPr lang="en-US" sz="800" b="1" dirty="0">
              <a:ln w="9000" cmpd="sng">
                <a:solidFill>
                  <a:schemeClr val="accent4">
                    <a:shade val="50000"/>
                    <a:satMod val="120000"/>
                  </a:schemeClr>
                </a:solidFill>
                <a:prstDash val="solid"/>
              </a:ln>
              <a:solidFill>
                <a:srgbClr val="C1FFFC"/>
              </a:solidFill>
              <a:effectLst>
                <a:reflection blurRad="12700" stA="28000" endPos="45000" dist="1000" dir="5400000" sy="-100000" algn="bl" rotWithShape="0"/>
              </a:effectLst>
              <a:latin typeface="+mn-lt"/>
            </a:endParaRPr>
          </a:p>
        </p:txBody>
      </p:sp>
      <p:sp>
        <p:nvSpPr>
          <p:cNvPr id="11" name="Rectangle 10"/>
          <p:cNvSpPr/>
          <p:nvPr/>
        </p:nvSpPr>
        <p:spPr>
          <a:xfrm>
            <a:off x="2895600" y="381002"/>
            <a:ext cx="2971800" cy="646280"/>
          </a:xfrm>
          <a:prstGeom prst="rect">
            <a:avLst/>
          </a:prstGeom>
          <a:noFill/>
        </p:spPr>
        <p:txBody>
          <a:bodyPr lIns="91389" tIns="45695" rIns="91389" bIns="45695">
            <a:spAutoFit/>
          </a:bodyPr>
          <a:lstStyle/>
          <a:p>
            <a:pPr algn="ctr" defTabSz="913898" fontAlgn="auto">
              <a:spcBef>
                <a:spcPts val="0"/>
              </a:spcBef>
              <a:spcAft>
                <a:spcPts val="0"/>
              </a:spcAft>
              <a:defRPr/>
            </a:pPr>
            <a:r>
              <a:rPr lang="en-US" b="1" cap="all" dirty="0">
                <a:ln w="9000" cmpd="sng">
                  <a:solidFill>
                    <a:schemeClr val="accent4">
                      <a:shade val="50000"/>
                      <a:satMod val="120000"/>
                    </a:schemeClr>
                  </a:solidFill>
                  <a:prstDash val="solid"/>
                </a:ln>
                <a:solidFill>
                  <a:srgbClr val="95FDEC"/>
                </a:solidFill>
                <a:effectLst>
                  <a:reflection blurRad="12700" stA="28000" endPos="45000" dist="1000" dir="5400000" sy="-100000" algn="bl" rotWithShape="0"/>
                </a:effectLst>
                <a:latin typeface="Calibri" pitchFamily="34" charset="0"/>
              </a:rPr>
              <a:t>Lead exposure and Juvenile Delinquency</a:t>
            </a:r>
            <a:endParaRPr lang="en-US" b="1" cap="all" dirty="0">
              <a:ln w="9000" cmpd="sng">
                <a:solidFill>
                  <a:schemeClr val="accent4">
                    <a:shade val="50000"/>
                    <a:satMod val="120000"/>
                  </a:schemeClr>
                </a:solidFill>
                <a:prstDash val="solid"/>
              </a:ln>
              <a:solidFill>
                <a:srgbClr val="95FDEC"/>
              </a:solidFill>
              <a:effectLst>
                <a:reflection blurRad="12700" stA="28000" endPos="45000" dist="1000" dir="5400000" sy="-100000" algn="bl" rotWithShape="0"/>
              </a:effectLst>
              <a:latin typeface="+mn-lt"/>
            </a:endParaRPr>
          </a:p>
        </p:txBody>
      </p:sp>
      <p:sp>
        <p:nvSpPr>
          <p:cNvPr id="12" name="Rectangle 11"/>
          <p:cNvSpPr/>
          <p:nvPr/>
        </p:nvSpPr>
        <p:spPr>
          <a:xfrm>
            <a:off x="0" y="122465"/>
            <a:ext cx="2971800" cy="215393"/>
          </a:xfrm>
          <a:prstGeom prst="rect">
            <a:avLst/>
          </a:prstGeom>
          <a:noFill/>
          <a:ln>
            <a:noFill/>
          </a:ln>
        </p:spPr>
        <p:txBody>
          <a:bodyPr lIns="91389" tIns="45695" rIns="91389" bIns="45695">
            <a:spAutoFit/>
          </a:bodyPr>
          <a:lstStyle/>
          <a:p>
            <a:pPr algn="ctr" defTabSz="913898" fontAlgn="auto">
              <a:spcBef>
                <a:spcPts val="0"/>
              </a:spcBef>
              <a:spcAft>
                <a:spcPts val="0"/>
              </a:spcAft>
              <a:defRPr/>
            </a:pPr>
            <a:r>
              <a:rPr lang="en-US" sz="800" b="1" cap="all" dirty="0" err="1">
                <a:ln w="9000" cmpd="sng">
                  <a:solidFill>
                    <a:schemeClr val="accent4">
                      <a:shade val="50000"/>
                      <a:satMod val="120000"/>
                    </a:schemeClr>
                  </a:solidFill>
                  <a:prstDash val="solid"/>
                </a:ln>
                <a:solidFill>
                  <a:srgbClr val="95FDEC"/>
                </a:solidFill>
                <a:effectLst>
                  <a:reflection blurRad="12700" stA="28000" endPos="45000" dist="1000" dir="5400000" sy="-100000" algn="bl" rotWithShape="0"/>
                </a:effectLst>
                <a:latin typeface="Calibri" pitchFamily="34" charset="0"/>
              </a:rPr>
              <a:t>THesis</a:t>
            </a:r>
            <a:endParaRPr lang="en-US" sz="800" b="1" cap="all" dirty="0">
              <a:ln w="9000" cmpd="sng">
                <a:solidFill>
                  <a:schemeClr val="accent4">
                    <a:shade val="50000"/>
                    <a:satMod val="120000"/>
                  </a:schemeClr>
                </a:solidFill>
                <a:prstDash val="solid"/>
              </a:ln>
              <a:solidFill>
                <a:srgbClr val="95FDEC"/>
              </a:solidFill>
              <a:effectLst>
                <a:reflection blurRad="12700" stA="28000" endPos="45000" dist="1000" dir="5400000" sy="-100000" algn="bl" rotWithShape="0"/>
              </a:effectLst>
              <a:latin typeface="+mn-lt"/>
            </a:endParaRPr>
          </a:p>
        </p:txBody>
      </p:sp>
      <p:sp>
        <p:nvSpPr>
          <p:cNvPr id="13" name="Rectangle 12"/>
          <p:cNvSpPr/>
          <p:nvPr/>
        </p:nvSpPr>
        <p:spPr>
          <a:xfrm>
            <a:off x="0" y="1232407"/>
            <a:ext cx="2971800" cy="215393"/>
          </a:xfrm>
          <a:prstGeom prst="rect">
            <a:avLst/>
          </a:prstGeom>
          <a:noFill/>
          <a:ln>
            <a:noFill/>
          </a:ln>
        </p:spPr>
        <p:txBody>
          <a:bodyPr lIns="91389" tIns="45695" rIns="91389" bIns="45695">
            <a:spAutoFit/>
          </a:bodyPr>
          <a:lstStyle/>
          <a:p>
            <a:pPr algn="ctr" defTabSz="913898" fontAlgn="auto">
              <a:spcBef>
                <a:spcPts val="0"/>
              </a:spcBef>
              <a:spcAft>
                <a:spcPts val="0"/>
              </a:spcAft>
              <a:defRPr/>
            </a:pPr>
            <a:r>
              <a:rPr lang="en-US" sz="800" b="1" cap="all" dirty="0">
                <a:ln w="9000" cmpd="sng">
                  <a:solidFill>
                    <a:schemeClr val="accent4">
                      <a:shade val="50000"/>
                      <a:satMod val="120000"/>
                    </a:schemeClr>
                  </a:solidFill>
                  <a:prstDash val="solid"/>
                </a:ln>
                <a:solidFill>
                  <a:srgbClr val="95FDEC"/>
                </a:solidFill>
                <a:effectLst>
                  <a:reflection blurRad="12700" stA="28000" endPos="45000" dist="1000" dir="5400000" sy="-100000" algn="bl" rotWithShape="0"/>
                </a:effectLst>
                <a:latin typeface="Calibri" pitchFamily="34" charset="0"/>
              </a:rPr>
              <a:t>How Lead affects children</a:t>
            </a:r>
            <a:endParaRPr lang="en-US" sz="800" b="1" cap="all" dirty="0">
              <a:ln w="9000" cmpd="sng">
                <a:solidFill>
                  <a:schemeClr val="accent4">
                    <a:shade val="50000"/>
                    <a:satMod val="120000"/>
                  </a:schemeClr>
                </a:solidFill>
                <a:prstDash val="solid"/>
              </a:ln>
              <a:solidFill>
                <a:srgbClr val="95FDEC"/>
              </a:solidFill>
              <a:effectLst>
                <a:reflection blurRad="12700" stA="28000" endPos="45000" dist="1000" dir="5400000" sy="-100000" algn="bl" rotWithShape="0"/>
              </a:effectLst>
              <a:latin typeface="+mn-lt"/>
            </a:endParaRPr>
          </a:p>
        </p:txBody>
      </p:sp>
      <p:sp>
        <p:nvSpPr>
          <p:cNvPr id="14" name="Rectangle 13"/>
          <p:cNvSpPr/>
          <p:nvPr/>
        </p:nvSpPr>
        <p:spPr>
          <a:xfrm>
            <a:off x="135467" y="4356607"/>
            <a:ext cx="2971800" cy="215393"/>
          </a:xfrm>
          <a:prstGeom prst="rect">
            <a:avLst/>
          </a:prstGeom>
          <a:noFill/>
          <a:ln>
            <a:noFill/>
          </a:ln>
        </p:spPr>
        <p:txBody>
          <a:bodyPr lIns="91389" tIns="45695" rIns="91389" bIns="45695">
            <a:spAutoFit/>
          </a:bodyPr>
          <a:lstStyle/>
          <a:p>
            <a:pPr algn="ctr" defTabSz="913898" fontAlgn="auto">
              <a:spcBef>
                <a:spcPts val="0"/>
              </a:spcBef>
              <a:spcAft>
                <a:spcPts val="0"/>
              </a:spcAft>
              <a:defRPr/>
            </a:pPr>
            <a:r>
              <a:rPr lang="en-US" sz="800" b="1" cap="all" dirty="0">
                <a:ln w="9000" cmpd="sng">
                  <a:solidFill>
                    <a:schemeClr val="accent4">
                      <a:shade val="50000"/>
                      <a:satMod val="120000"/>
                    </a:schemeClr>
                  </a:solidFill>
                  <a:prstDash val="solid"/>
                </a:ln>
                <a:solidFill>
                  <a:srgbClr val="95FDEC"/>
                </a:solidFill>
                <a:effectLst>
                  <a:reflection blurRad="12700" stA="28000" endPos="45000" dist="1000" dir="5400000" sy="-100000" algn="bl" rotWithShape="0"/>
                </a:effectLst>
                <a:latin typeface="Calibri" pitchFamily="34" charset="0"/>
              </a:rPr>
              <a:t>Early studies of Lead and juvenile delinquency</a:t>
            </a:r>
            <a:endParaRPr lang="en-US" sz="800" b="1" cap="all" dirty="0">
              <a:ln w="9000" cmpd="sng">
                <a:solidFill>
                  <a:schemeClr val="accent4">
                    <a:shade val="50000"/>
                    <a:satMod val="120000"/>
                  </a:schemeClr>
                </a:solidFill>
                <a:prstDash val="solid"/>
              </a:ln>
              <a:solidFill>
                <a:srgbClr val="95FDEC"/>
              </a:solidFill>
              <a:effectLst>
                <a:reflection blurRad="12700" stA="28000" endPos="45000" dist="1000" dir="5400000" sy="-100000" algn="bl" rotWithShape="0"/>
              </a:effectLst>
              <a:latin typeface="+mn-lt"/>
            </a:endParaRPr>
          </a:p>
        </p:txBody>
      </p:sp>
      <p:sp>
        <p:nvSpPr>
          <p:cNvPr id="18" name="Rectangle 17"/>
          <p:cNvSpPr/>
          <p:nvPr/>
        </p:nvSpPr>
        <p:spPr>
          <a:xfrm>
            <a:off x="2971800" y="1371600"/>
            <a:ext cx="2971800" cy="215393"/>
          </a:xfrm>
          <a:prstGeom prst="rect">
            <a:avLst/>
          </a:prstGeom>
          <a:noFill/>
          <a:ln>
            <a:noFill/>
          </a:ln>
        </p:spPr>
        <p:txBody>
          <a:bodyPr lIns="91389" tIns="45695" rIns="91389" bIns="45695">
            <a:spAutoFit/>
          </a:bodyPr>
          <a:lstStyle/>
          <a:p>
            <a:pPr algn="ctr" defTabSz="913898" fontAlgn="auto">
              <a:spcBef>
                <a:spcPts val="0"/>
              </a:spcBef>
              <a:spcAft>
                <a:spcPts val="0"/>
              </a:spcAft>
              <a:defRPr/>
            </a:pPr>
            <a:r>
              <a:rPr lang="en-US" sz="800" b="1" cap="all" dirty="0">
                <a:ln w="9000" cmpd="sng">
                  <a:solidFill>
                    <a:schemeClr val="accent4">
                      <a:shade val="50000"/>
                      <a:satMod val="120000"/>
                    </a:schemeClr>
                  </a:solidFill>
                  <a:prstDash val="solid"/>
                </a:ln>
                <a:solidFill>
                  <a:srgbClr val="95FDEC"/>
                </a:solidFill>
                <a:effectLst>
                  <a:reflection blurRad="12700" stA="28000" endPos="45000" dist="1000" dir="5400000" sy="-100000" algn="bl" rotWithShape="0"/>
                </a:effectLst>
                <a:latin typeface="Calibri" pitchFamily="34" charset="0"/>
              </a:rPr>
              <a:t>Prenatal Study</a:t>
            </a:r>
            <a:endParaRPr lang="en-US" sz="800" b="1" cap="all" dirty="0">
              <a:ln w="9000" cmpd="sng">
                <a:solidFill>
                  <a:schemeClr val="accent4">
                    <a:shade val="50000"/>
                    <a:satMod val="120000"/>
                  </a:schemeClr>
                </a:solidFill>
                <a:prstDash val="solid"/>
              </a:ln>
              <a:solidFill>
                <a:srgbClr val="95FDEC"/>
              </a:solidFill>
              <a:effectLst>
                <a:reflection blurRad="12700" stA="28000" endPos="45000" dist="1000" dir="5400000" sy="-100000" algn="bl" rotWithShape="0"/>
              </a:effectLst>
              <a:latin typeface="+mn-lt"/>
            </a:endParaRPr>
          </a:p>
        </p:txBody>
      </p:sp>
      <p:sp>
        <p:nvSpPr>
          <p:cNvPr id="20" name="Rectangle 19"/>
          <p:cNvSpPr/>
          <p:nvPr/>
        </p:nvSpPr>
        <p:spPr>
          <a:xfrm>
            <a:off x="3505200" y="3276600"/>
            <a:ext cx="2971800" cy="215393"/>
          </a:xfrm>
          <a:prstGeom prst="rect">
            <a:avLst/>
          </a:prstGeom>
          <a:noFill/>
          <a:ln>
            <a:noFill/>
          </a:ln>
        </p:spPr>
        <p:txBody>
          <a:bodyPr lIns="91389" tIns="45695" rIns="91389" bIns="45695">
            <a:spAutoFit/>
          </a:bodyPr>
          <a:lstStyle/>
          <a:p>
            <a:pPr algn="ctr" defTabSz="913898" fontAlgn="auto">
              <a:spcBef>
                <a:spcPts val="0"/>
              </a:spcBef>
              <a:spcAft>
                <a:spcPts val="0"/>
              </a:spcAft>
              <a:defRPr/>
            </a:pPr>
            <a:r>
              <a:rPr lang="en-US" sz="800" b="1" cap="all" dirty="0">
                <a:ln w="9000" cmpd="sng">
                  <a:solidFill>
                    <a:schemeClr val="accent4">
                      <a:shade val="50000"/>
                      <a:satMod val="120000"/>
                    </a:schemeClr>
                  </a:solidFill>
                  <a:prstDash val="solid"/>
                </a:ln>
                <a:solidFill>
                  <a:srgbClr val="95FDEC"/>
                </a:solidFill>
                <a:effectLst>
                  <a:reflection blurRad="12700" stA="28000" endPos="45000" dist="1000" dir="5400000" sy="-100000" algn="bl" rotWithShape="0"/>
                </a:effectLst>
                <a:latin typeface="Calibri" pitchFamily="34" charset="0"/>
              </a:rPr>
              <a:t>Needleman studies</a:t>
            </a:r>
            <a:endParaRPr lang="en-US" sz="800" b="1" cap="all" dirty="0">
              <a:ln w="9000" cmpd="sng">
                <a:solidFill>
                  <a:schemeClr val="accent4">
                    <a:shade val="50000"/>
                    <a:satMod val="120000"/>
                  </a:schemeClr>
                </a:solidFill>
                <a:prstDash val="solid"/>
              </a:ln>
              <a:solidFill>
                <a:srgbClr val="95FDEC"/>
              </a:solidFill>
              <a:effectLst>
                <a:reflection blurRad="12700" stA="28000" endPos="45000" dist="1000" dir="5400000" sy="-100000" algn="bl" rotWithShape="0"/>
              </a:effectLst>
              <a:latin typeface="+mn-lt"/>
            </a:endParaRPr>
          </a:p>
        </p:txBody>
      </p:sp>
      <p:sp>
        <p:nvSpPr>
          <p:cNvPr id="21" name="Rectangle 20"/>
          <p:cNvSpPr/>
          <p:nvPr/>
        </p:nvSpPr>
        <p:spPr>
          <a:xfrm>
            <a:off x="5943600" y="152400"/>
            <a:ext cx="2971800" cy="215393"/>
          </a:xfrm>
          <a:prstGeom prst="rect">
            <a:avLst/>
          </a:prstGeom>
          <a:noFill/>
          <a:ln>
            <a:noFill/>
          </a:ln>
        </p:spPr>
        <p:txBody>
          <a:bodyPr lIns="91389" tIns="45695" rIns="91389" bIns="45695">
            <a:spAutoFit/>
          </a:bodyPr>
          <a:lstStyle/>
          <a:p>
            <a:pPr algn="ctr" defTabSz="913898" fontAlgn="auto">
              <a:spcBef>
                <a:spcPts val="0"/>
              </a:spcBef>
              <a:spcAft>
                <a:spcPts val="0"/>
              </a:spcAft>
              <a:defRPr/>
            </a:pPr>
            <a:r>
              <a:rPr lang="en-US" sz="800" b="1" cap="all" dirty="0">
                <a:ln w="9000" cmpd="sng">
                  <a:solidFill>
                    <a:schemeClr val="accent4">
                      <a:shade val="50000"/>
                      <a:satMod val="120000"/>
                    </a:schemeClr>
                  </a:solidFill>
                  <a:prstDash val="solid"/>
                </a:ln>
                <a:solidFill>
                  <a:srgbClr val="95FDEC"/>
                </a:solidFill>
                <a:effectLst>
                  <a:reflection blurRad="12700" stA="28000" endPos="45000" dist="1000" dir="5400000" sy="-100000" algn="bl" rotWithShape="0"/>
                </a:effectLst>
                <a:latin typeface="Calibri" pitchFamily="34" charset="0"/>
              </a:rPr>
              <a:t>Skeptics</a:t>
            </a:r>
            <a:endParaRPr lang="en-US" sz="800" b="1" cap="all" dirty="0">
              <a:ln w="9000" cmpd="sng">
                <a:solidFill>
                  <a:schemeClr val="accent4">
                    <a:shade val="50000"/>
                    <a:satMod val="120000"/>
                  </a:schemeClr>
                </a:solidFill>
                <a:prstDash val="solid"/>
              </a:ln>
              <a:solidFill>
                <a:srgbClr val="95FDEC"/>
              </a:solidFill>
              <a:effectLst>
                <a:reflection blurRad="12700" stA="28000" endPos="45000" dist="1000" dir="5400000" sy="-100000" algn="bl" rotWithShape="0"/>
              </a:effectLst>
              <a:latin typeface="+mn-lt"/>
            </a:endParaRPr>
          </a:p>
        </p:txBody>
      </p:sp>
      <p:sp>
        <p:nvSpPr>
          <p:cNvPr id="22" name="Rectangle 21"/>
          <p:cNvSpPr/>
          <p:nvPr/>
        </p:nvSpPr>
        <p:spPr>
          <a:xfrm>
            <a:off x="6324600" y="3276600"/>
            <a:ext cx="2971800" cy="215393"/>
          </a:xfrm>
          <a:prstGeom prst="rect">
            <a:avLst/>
          </a:prstGeom>
          <a:noFill/>
          <a:ln>
            <a:noFill/>
          </a:ln>
        </p:spPr>
        <p:txBody>
          <a:bodyPr lIns="91389" tIns="45695" rIns="91389" bIns="45695">
            <a:spAutoFit/>
          </a:bodyPr>
          <a:lstStyle/>
          <a:p>
            <a:pPr algn="ctr" defTabSz="913898" fontAlgn="auto">
              <a:spcBef>
                <a:spcPts val="0"/>
              </a:spcBef>
              <a:spcAft>
                <a:spcPts val="0"/>
              </a:spcAft>
              <a:defRPr/>
            </a:pPr>
            <a:r>
              <a:rPr lang="en-US" sz="800" b="1" cap="all" dirty="0">
                <a:ln w="9000" cmpd="sng">
                  <a:solidFill>
                    <a:schemeClr val="accent4">
                      <a:shade val="50000"/>
                      <a:satMod val="120000"/>
                    </a:schemeClr>
                  </a:solidFill>
                  <a:prstDash val="solid"/>
                </a:ln>
                <a:solidFill>
                  <a:srgbClr val="95FDEC"/>
                </a:solidFill>
                <a:effectLst>
                  <a:reflection blurRad="12700" stA="28000" endPos="45000" dist="1000" dir="5400000" sy="-100000" algn="bl" rotWithShape="0"/>
                </a:effectLst>
                <a:latin typeface="Calibri" pitchFamily="34" charset="0"/>
              </a:rPr>
              <a:t>Addressing the issue</a:t>
            </a:r>
            <a:endParaRPr lang="en-US" sz="800" b="1" cap="all" dirty="0">
              <a:ln w="9000" cmpd="sng">
                <a:solidFill>
                  <a:schemeClr val="accent4">
                    <a:shade val="50000"/>
                    <a:satMod val="120000"/>
                  </a:schemeClr>
                </a:solidFill>
                <a:prstDash val="solid"/>
              </a:ln>
              <a:solidFill>
                <a:srgbClr val="95FDEC"/>
              </a:solidFill>
              <a:effectLst>
                <a:reflection blurRad="12700" stA="28000" endPos="45000" dist="1000" dir="5400000" sy="-100000" algn="bl" rotWithShape="0"/>
              </a:effectLst>
              <a:latin typeface="+mn-lt"/>
            </a:endParaRPr>
          </a:p>
        </p:txBody>
      </p:sp>
    </p:spTree>
  </p:cSld>
  <p:clrMapOvr>
    <a:masterClrMapping/>
  </p:clrMapOvr>
  <p:transition>
    <p:dissolv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Custom 1">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271</TotalTime>
  <Words>1</Words>
  <Application>Microsoft Office PowerPoint</Application>
  <PresentationFormat>On-screen Show (4:3)</PresentationFormat>
  <Paragraphs>1</Paragraphs>
  <Slides>1</Slides>
  <Notes>1</Notes>
  <HiddenSlides>0</HiddenSlides>
  <MMClips>0</MMClips>
  <ScaleCrop>false</ScaleCrop>
  <HeadingPairs>
    <vt:vector size="6" baseType="variant">
      <vt:variant>
        <vt:lpstr>Fonts Used</vt:lpstr>
      </vt:variant>
      <vt:variant>
        <vt:i4>7</vt:i4>
      </vt:variant>
      <vt:variant>
        <vt:lpstr>Design Template</vt:lpstr>
      </vt:variant>
      <vt:variant>
        <vt:i4>2</vt:i4>
      </vt:variant>
      <vt:variant>
        <vt:lpstr>Slide Titles</vt:lpstr>
      </vt:variant>
      <vt:variant>
        <vt:i4>1</vt:i4>
      </vt:variant>
    </vt:vector>
  </HeadingPairs>
  <TitlesOfParts>
    <vt:vector size="10" baseType="lpstr">
      <vt:lpstr>Book Antiqua</vt:lpstr>
      <vt:lpstr>Arial</vt:lpstr>
      <vt:lpstr>Lucida Sans</vt:lpstr>
      <vt:lpstr>Wingdings 2</vt:lpstr>
      <vt:lpstr>Wingdings</vt:lpstr>
      <vt:lpstr>Wingdings 3</vt:lpstr>
      <vt:lpstr>Calibri</vt:lpstr>
      <vt:lpstr>Apex</vt:lpstr>
      <vt:lpstr>Apex</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Maree</dc:creator>
  <cp:lastModifiedBy>Information Technology Services</cp:lastModifiedBy>
  <cp:revision>23</cp:revision>
  <dcterms:created xsi:type="dcterms:W3CDTF">2008-12-08T00:58:48Z</dcterms:created>
  <dcterms:modified xsi:type="dcterms:W3CDTF">2008-12-15T16:16:33Z</dcterms:modified>
</cp:coreProperties>
</file>