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9" r:id="rId7"/>
    <p:sldId id="261" r:id="rId8"/>
    <p:sldId id="262" r:id="rId9"/>
    <p:sldId id="263" r:id="rId10"/>
    <p:sldId id="265" r:id="rId11"/>
    <p:sldId id="266" r:id="rId12"/>
    <p:sldId id="267" r:id="rId13"/>
    <p:sldId id="269" r:id="rId14"/>
    <p:sldId id="271" r:id="rId15"/>
    <p:sldId id="273" r:id="rId16"/>
    <p:sldId id="274" r:id="rId17"/>
    <p:sldId id="275" r:id="rId18"/>
    <p:sldId id="276" r:id="rId19"/>
    <p:sldId id="277" r:id="rId20"/>
    <p:sldId id="278"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272" y="-2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0747B12-AB8E-44A7-BFC2-4A39BC30C9E4}" type="datetimeFigureOut">
              <a:rPr lang="en-US"/>
              <a:pPr>
                <a:defRPr/>
              </a:pPr>
              <a:t>12/15/2008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7670925-2AFA-41F9-9745-F2315FEAAB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20481F2-7B26-4FC5-90CB-D1B9EEB7A463}" type="datetimeFigureOut">
              <a:rPr lang="en-US"/>
              <a:pPr>
                <a:defRPr/>
              </a:pPr>
              <a:t>12/15/2008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48FD0F-40DB-4103-8E81-C7DF31C8D6A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EBABF42-C4C7-4E4B-8D66-45E1D073D594}" type="datetimeFigureOut">
              <a:rPr lang="en-US"/>
              <a:pPr>
                <a:defRPr/>
              </a:pPr>
              <a:t>12/15/2008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0E28A3-8633-426F-BCB3-015C0B2CB25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7039C2-B194-4BAE-9EDC-A0047B54F28C}" type="datetimeFigureOut">
              <a:rPr lang="en-US"/>
              <a:pPr>
                <a:defRPr/>
              </a:pPr>
              <a:t>12/15/2008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13CF5E-DCA4-41DE-AC8D-37B412472AF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93D50BD-9D19-472E-B8D1-814B30E063B4}" type="datetimeFigureOut">
              <a:rPr lang="en-US"/>
              <a:pPr>
                <a:defRPr/>
              </a:pPr>
              <a:t>12/15/2008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106A2C-86B9-46BE-B2EE-E6715DC3F22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649F1FF-63EF-4742-B2EE-F373B13572C4}" type="datetimeFigureOut">
              <a:rPr lang="en-US"/>
              <a:pPr>
                <a:defRPr/>
              </a:pPr>
              <a:t>12/15/2008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F04B296-0E7F-4A67-96B5-988132B536A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3B130D9-0B09-4A6D-A517-5654161F9462}" type="datetimeFigureOut">
              <a:rPr lang="en-US"/>
              <a:pPr>
                <a:defRPr/>
              </a:pPr>
              <a:t>12/15/2008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3119D86-8B86-4CD7-88AD-5833B3B35AC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2B54552-32AF-4A9E-88B0-45B735865ED3}" type="datetimeFigureOut">
              <a:rPr lang="en-US"/>
              <a:pPr>
                <a:defRPr/>
              </a:pPr>
              <a:t>12/15/2008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D717B71-5A5A-4540-A6F7-3491682A223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2E480C6-CDD8-484E-A2B6-9DC6B8CA3061}" type="datetimeFigureOut">
              <a:rPr lang="en-US"/>
              <a:pPr>
                <a:defRPr/>
              </a:pPr>
              <a:t>12/15/2008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829CE4D-AC12-451E-8132-2E1819419D7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B50E116-83D4-4772-B07B-B761BDBD3C7E}" type="datetimeFigureOut">
              <a:rPr lang="en-US"/>
              <a:pPr>
                <a:defRPr/>
              </a:pPr>
              <a:t>12/15/2008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48F0F8D-63CD-49DC-9007-B4AD11ABEC8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D13EF3C-AA94-4455-8087-FDDD3776A28B}" type="datetimeFigureOut">
              <a:rPr lang="en-US"/>
              <a:pPr>
                <a:defRPr/>
              </a:pPr>
              <a:t>12/15/2008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ED17147-46CB-45B1-98EE-E63E087F5AC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1FDE5B91-BA98-4114-BE3A-4584B529E54A}" type="datetimeFigureOut">
              <a:rPr lang="en-US"/>
              <a:pPr>
                <a:defRPr/>
              </a:pPr>
              <a:t>12/15/2008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5113DE82-8575-4A28-A220-419F077ED0F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685800" y="381000"/>
            <a:ext cx="7772400" cy="1143000"/>
          </a:xfrm>
          <a:solidFill>
            <a:srgbClr val="009900"/>
          </a:solidFill>
        </p:spPr>
        <p:txBody>
          <a:bodyPr/>
          <a:lstStyle/>
          <a:p>
            <a:r>
              <a:rPr lang="en-US" smtClean="0"/>
              <a:t>Introduction</a:t>
            </a:r>
          </a:p>
        </p:txBody>
      </p:sp>
      <p:sp>
        <p:nvSpPr>
          <p:cNvPr id="3" name="Subtitle 2"/>
          <p:cNvSpPr>
            <a:spLocks noGrp="1"/>
          </p:cNvSpPr>
          <p:nvPr>
            <p:ph type="subTitle" idx="1"/>
          </p:nvPr>
        </p:nvSpPr>
        <p:spPr>
          <a:xfrm>
            <a:off x="1371600" y="1524000"/>
            <a:ext cx="6400800" cy="4114800"/>
          </a:xfrm>
        </p:spPr>
        <p:txBody>
          <a:bodyPr rtlCol="0">
            <a:normAutofit fontScale="47500" lnSpcReduction="20000"/>
          </a:bodyPr>
          <a:lstStyle/>
          <a:p>
            <a:pPr fontAlgn="auto">
              <a:spcAft>
                <a:spcPts val="0"/>
              </a:spcAft>
              <a:buFont typeface="Arial" pitchFamily="34" charset="0"/>
              <a:buNone/>
              <a:defRPr/>
            </a:pPr>
            <a:endParaRPr lang="en-US" dirty="0" smtClean="0"/>
          </a:p>
          <a:p>
            <a:pPr fontAlgn="auto">
              <a:spcAft>
                <a:spcPts val="0"/>
              </a:spcAft>
              <a:buFont typeface="Arial" pitchFamily="34" charset="0"/>
              <a:buNone/>
              <a:defRPr/>
            </a:pPr>
            <a:r>
              <a:rPr lang="en-US" sz="4800" dirty="0" smtClean="0"/>
              <a:t>Lead </a:t>
            </a:r>
            <a:r>
              <a:rPr lang="en-US" sz="4800" dirty="0"/>
              <a:t>poisoning causes slow and subtle changes in the body. The physical manifestations of these changes occur at different stages of poisoning. A lot of people who are effect do not necessarily show symptoms of the poisoning and go untreated. There are several signs to look for in children and adults. While most of the time lead poisoning has been accidental, there have been times when lead was intentionally used to poison a person. This poster will look at the symptoms of poisoning, focusing mainly on the outwardly noticeable, and the few cases of Lead being used as an actual poison. </a:t>
            </a:r>
          </a:p>
          <a:p>
            <a:pPr fontAlgn="auto">
              <a:spcAft>
                <a:spcPts val="0"/>
              </a:spcAft>
              <a:buFont typeface="Arial" pitchFamily="34" charset="0"/>
              <a:buNone/>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9900"/>
          </a:solidFill>
        </p:spPr>
        <p:txBody>
          <a:bodyPr rtlCol="0">
            <a:normAutofit fontScale="90000"/>
          </a:bodyPr>
          <a:lstStyle/>
          <a:p>
            <a:pPr fontAlgn="auto">
              <a:spcAft>
                <a:spcPts val="0"/>
              </a:spcAft>
              <a:defRPr/>
            </a:pPr>
            <a:r>
              <a:rPr lang="en-US" dirty="0" smtClean="0"/>
              <a:t>Devon Colic	</a:t>
            </a:r>
            <a:br>
              <a:rPr lang="en-US" dirty="0" smtClean="0"/>
            </a:br>
            <a:r>
              <a:rPr lang="en-US" sz="2700" dirty="0" smtClean="0"/>
              <a:t>a case of accidental lead poisoning</a:t>
            </a:r>
            <a:endParaRPr lang="en-US" sz="2700" dirty="0"/>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None/>
              <a:defRPr/>
            </a:pPr>
            <a:r>
              <a:rPr lang="en-US" dirty="0" smtClean="0"/>
              <a:t>The break out occurred during the 1700s across the English country </a:t>
            </a:r>
          </a:p>
          <a:p>
            <a:pPr fontAlgn="auto">
              <a:spcAft>
                <a:spcPts val="0"/>
              </a:spcAft>
              <a:buFont typeface="Arial" pitchFamily="34" charset="0"/>
              <a:buNone/>
              <a:defRPr/>
            </a:pPr>
            <a:r>
              <a:rPr lang="en-US" dirty="0" smtClean="0"/>
              <a:t>It affected mostly men and the symptoms included </a:t>
            </a:r>
            <a:r>
              <a:rPr lang="en-US" dirty="0"/>
              <a:t>paralysis, madness, blindness, and </a:t>
            </a:r>
            <a:r>
              <a:rPr lang="en-US" dirty="0" smtClean="0"/>
              <a:t>death</a:t>
            </a:r>
          </a:p>
          <a:p>
            <a:pPr fontAlgn="auto">
              <a:spcAft>
                <a:spcPts val="0"/>
              </a:spcAft>
              <a:buFont typeface="Arial" pitchFamily="34" charset="0"/>
              <a:buNone/>
              <a:defRPr/>
            </a:pPr>
            <a:r>
              <a:rPr lang="en-US" dirty="0"/>
              <a:t>In 1767 George Baker, the Queen’s </a:t>
            </a:r>
            <a:r>
              <a:rPr lang="en-US" dirty="0" smtClean="0"/>
              <a:t>physician, successfully </a:t>
            </a:r>
            <a:r>
              <a:rPr lang="en-US" dirty="0"/>
              <a:t>proved that the Devon colic was caused by lead poisoning</a:t>
            </a:r>
          </a:p>
          <a:p>
            <a:pPr fontAlgn="auto">
              <a:spcAft>
                <a:spcPts val="0"/>
              </a:spcAft>
              <a:buFont typeface="Arial" pitchFamily="34" charset="0"/>
              <a:buNone/>
              <a:defRPr/>
            </a:pPr>
            <a:r>
              <a:rPr lang="en-US" dirty="0" smtClean="0"/>
              <a:t>He showed </a:t>
            </a:r>
            <a:r>
              <a:rPr lang="en-US" dirty="0"/>
              <a:t>chemically that the Devon Cider often contained lead, where other ciders did not</a:t>
            </a:r>
          </a:p>
          <a:p>
            <a:pPr fontAlgn="auto">
              <a:spcAft>
                <a:spcPts val="0"/>
              </a:spcAft>
              <a:buFont typeface="Arial" pitchFamily="34" charset="0"/>
              <a:buNone/>
              <a:defRPr/>
            </a:pPr>
            <a:r>
              <a:rPr lang="en-US" dirty="0"/>
              <a:t>The lead enter the cider through the lead-lined machines used to make the cider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4000"/>
            <a:lum/>
          </a:blip>
          <a:srcRect/>
          <a:stretch>
            <a:fillRect l="17000" t="10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9900"/>
          </a:solidFill>
        </p:spPr>
        <p:txBody>
          <a:bodyPr rtlCol="0">
            <a:normAutofit fontScale="90000"/>
          </a:bodyPr>
          <a:lstStyle/>
          <a:p>
            <a:pPr fontAlgn="auto">
              <a:spcAft>
                <a:spcPts val="0"/>
              </a:spcAft>
              <a:defRPr/>
            </a:pPr>
            <a:r>
              <a:rPr lang="en-US" dirty="0"/>
              <a:t>George Frederick Handel </a:t>
            </a:r>
            <a:r>
              <a:rPr lang="en-US" dirty="0" smtClean="0"/>
              <a:t/>
            </a:r>
            <a:br>
              <a:rPr lang="en-US" dirty="0" smtClean="0"/>
            </a:br>
            <a:r>
              <a:rPr lang="en-US" dirty="0" smtClean="0"/>
              <a:t>1685-1759</a:t>
            </a:r>
            <a:endParaRPr lang="en-US" dirty="0"/>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a:t>Born in Germany</a:t>
            </a:r>
            <a:r>
              <a:rPr lang="en-US" dirty="0" smtClean="0"/>
              <a:t>, he was </a:t>
            </a:r>
            <a:r>
              <a:rPr lang="en-US" dirty="0"/>
              <a:t>appointed musician to the Court of the Elector of Hanover, who became King George I of England</a:t>
            </a:r>
          </a:p>
          <a:p>
            <a:pPr fontAlgn="auto">
              <a:spcAft>
                <a:spcPts val="0"/>
              </a:spcAft>
              <a:buFont typeface="Arial" pitchFamily="34" charset="0"/>
              <a:buChar char="•"/>
              <a:defRPr/>
            </a:pPr>
            <a:r>
              <a:rPr lang="en-US" dirty="0"/>
              <a:t>Handel went with the King and lived in </a:t>
            </a:r>
            <a:r>
              <a:rPr lang="en-US" dirty="0" smtClean="0"/>
              <a:t>London</a:t>
            </a:r>
          </a:p>
          <a:p>
            <a:pPr fontAlgn="auto">
              <a:spcAft>
                <a:spcPts val="0"/>
              </a:spcAft>
              <a:buFont typeface="Arial" pitchFamily="34" charset="0"/>
              <a:buChar char="•"/>
              <a:defRPr/>
            </a:pPr>
            <a:r>
              <a:rPr lang="en-US" dirty="0" smtClean="0"/>
              <a:t>His </a:t>
            </a:r>
            <a:r>
              <a:rPr lang="en-US" dirty="0"/>
              <a:t>most popular work is the </a:t>
            </a:r>
            <a:r>
              <a:rPr lang="en-US" i="1" dirty="0"/>
              <a:t>Messiah</a:t>
            </a:r>
            <a:endParaRPr lang="en-US" dirty="0"/>
          </a:p>
          <a:p>
            <a:pPr fontAlgn="auto">
              <a:spcAft>
                <a:spcPts val="0"/>
              </a:spcAft>
              <a:buFont typeface="Arial" pitchFamily="34" charset="0"/>
              <a:buChar char="•"/>
              <a:defRPr/>
            </a:pPr>
            <a:r>
              <a:rPr lang="en-US" dirty="0"/>
              <a:t>He suffered from gout, due to his penchant for port</a:t>
            </a:r>
          </a:p>
          <a:p>
            <a:pPr fontAlgn="auto">
              <a:spcAft>
                <a:spcPts val="0"/>
              </a:spcAft>
              <a:buFont typeface="Arial" pitchFamily="34" charset="0"/>
              <a:buChar char="•"/>
              <a:defRPr/>
            </a:pPr>
            <a:r>
              <a:rPr lang="en-US" dirty="0"/>
              <a:t>Drink was cause of gout </a:t>
            </a:r>
            <a:r>
              <a:rPr lang="en-US" dirty="0" smtClean="0"/>
              <a:t>which </a:t>
            </a:r>
            <a:r>
              <a:rPr lang="en-US" dirty="0"/>
              <a:t>would have had lead in </a:t>
            </a:r>
            <a:r>
              <a:rPr lang="en-US" dirty="0" smtClean="0"/>
              <a:t>it</a:t>
            </a:r>
            <a:endParaRPr lang="en-US" dirty="0"/>
          </a:p>
          <a:p>
            <a:pPr fontAlgn="auto">
              <a:spcAft>
                <a:spcPts val="0"/>
              </a:spcAft>
              <a:buFont typeface="Arial" pitchFamily="34" charset="0"/>
              <a:buChar char="•"/>
              <a:defRPr/>
            </a:pPr>
            <a:r>
              <a:rPr lang="en-US" dirty="0" smtClean="0"/>
              <a:t>He suffered no </a:t>
            </a:r>
            <a:r>
              <a:rPr lang="en-US" dirty="0"/>
              <a:t>other adverse affects of lead</a:t>
            </a:r>
          </a:p>
          <a:p>
            <a:pPr fontAlgn="auto">
              <a:spcAft>
                <a:spcPts val="0"/>
              </a:spcAft>
              <a:buFont typeface="Arial" pitchFamily="34" charset="0"/>
              <a:buChar char="•"/>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4000"/>
            <a:lum/>
          </a:blip>
          <a:srcRect/>
          <a:stretch>
            <a:fillRect l="15000" r="1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9900"/>
          </a:solidFill>
        </p:spPr>
        <p:txBody>
          <a:bodyPr rtlCol="0">
            <a:normAutofit fontScale="90000"/>
          </a:bodyPr>
          <a:lstStyle/>
          <a:p>
            <a:pPr fontAlgn="auto">
              <a:spcAft>
                <a:spcPts val="0"/>
              </a:spcAft>
              <a:defRPr/>
            </a:pPr>
            <a:r>
              <a:rPr lang="en-US" dirty="0" smtClean="0"/>
              <a:t/>
            </a:r>
            <a:br>
              <a:rPr lang="en-US" dirty="0" smtClean="0"/>
            </a:br>
            <a:r>
              <a:rPr lang="en-US" dirty="0" smtClean="0"/>
              <a:t>Ludwig </a:t>
            </a:r>
            <a:r>
              <a:rPr lang="en-US" dirty="0"/>
              <a:t>van Beethoven </a:t>
            </a:r>
            <a:r>
              <a:rPr lang="en-US" dirty="0" smtClean="0"/>
              <a:t/>
            </a:r>
            <a:br>
              <a:rPr lang="en-US" dirty="0" smtClean="0"/>
            </a:br>
            <a:r>
              <a:rPr lang="en-US" sz="3100" dirty="0" smtClean="0"/>
              <a:t>1770-1827</a:t>
            </a:r>
            <a:r>
              <a:rPr lang="en-US" dirty="0"/>
              <a:t/>
            </a:r>
            <a:br>
              <a:rPr lang="en-US" dirty="0"/>
            </a:br>
            <a:endParaRPr lang="en-US" dirty="0"/>
          </a:p>
        </p:txBody>
      </p:sp>
      <p:sp>
        <p:nvSpPr>
          <p:cNvPr id="3" name="Content Placeholder 2"/>
          <p:cNvSpPr>
            <a:spLocks noGrp="1"/>
          </p:cNvSpPr>
          <p:nvPr>
            <p:ph idx="1"/>
          </p:nvPr>
        </p:nvSpPr>
        <p:spPr/>
        <p:txBody>
          <a:bodyPr rtlCol="0">
            <a:normAutofit fontScale="55000" lnSpcReduction="20000"/>
          </a:bodyPr>
          <a:lstStyle/>
          <a:p>
            <a:pPr fontAlgn="auto">
              <a:spcAft>
                <a:spcPts val="0"/>
              </a:spcAft>
              <a:buFont typeface="Arial" pitchFamily="34" charset="0"/>
              <a:buNone/>
              <a:defRPr/>
            </a:pPr>
            <a:r>
              <a:rPr lang="en-US" dirty="0"/>
              <a:t>Terrible colic that afflicted him all his life was due to </a:t>
            </a:r>
            <a:r>
              <a:rPr lang="en-US" dirty="0" smtClean="0"/>
              <a:t>lead</a:t>
            </a:r>
          </a:p>
          <a:p>
            <a:pPr fontAlgn="auto">
              <a:spcAft>
                <a:spcPts val="0"/>
              </a:spcAft>
              <a:buFont typeface="Arial" pitchFamily="34" charset="0"/>
              <a:buNone/>
              <a:defRPr/>
            </a:pPr>
            <a:r>
              <a:rPr lang="en-US" dirty="0"/>
              <a:t>In 1802 the symptoms of chronic lead poisoning started to affect his hearing and he eventually became deaf</a:t>
            </a:r>
          </a:p>
          <a:p>
            <a:pPr fontAlgn="auto">
              <a:spcAft>
                <a:spcPts val="0"/>
              </a:spcAft>
              <a:buFont typeface="Arial" pitchFamily="34" charset="0"/>
              <a:buNone/>
              <a:defRPr/>
            </a:pPr>
            <a:r>
              <a:rPr lang="en-US" dirty="0"/>
              <a:t>He was heavily exposed to the metal at the end of his life, which would have increased his </a:t>
            </a:r>
            <a:r>
              <a:rPr lang="en-US" dirty="0" smtClean="0"/>
              <a:t>symptoms</a:t>
            </a:r>
          </a:p>
          <a:p>
            <a:pPr fontAlgn="auto">
              <a:spcAft>
                <a:spcPts val="0"/>
              </a:spcAft>
              <a:buFont typeface="Arial" pitchFamily="34" charset="0"/>
              <a:buNone/>
              <a:defRPr/>
            </a:pPr>
            <a:r>
              <a:rPr lang="en-US" dirty="0" smtClean="0"/>
              <a:t>It has been scientifically proven that Beethoven was poisoned. Following with tradition after his death; Ferdinand Hiller was allowed to take a locket of Beethoven’s hair. This hair was passed through different members of the family, survived much transportation, and was auctioned in 1994, bought by the American Beethoven Society; six of the strands were tested in 2000</a:t>
            </a:r>
          </a:p>
          <a:p>
            <a:pPr fontAlgn="auto">
              <a:spcAft>
                <a:spcPts val="0"/>
              </a:spcAft>
              <a:buFont typeface="Arial" pitchFamily="34" charset="0"/>
              <a:buNone/>
              <a:defRPr/>
            </a:pPr>
            <a:r>
              <a:rPr lang="en-US" dirty="0" smtClean="0"/>
              <a:t>Beethoven’s hair had 60 ppm of lead which is a hundred times more than normal</a:t>
            </a:r>
          </a:p>
          <a:p>
            <a:pPr fontAlgn="auto">
              <a:spcAft>
                <a:spcPts val="0"/>
              </a:spcAft>
              <a:buFont typeface="Arial" pitchFamily="34" charset="0"/>
              <a:buNone/>
              <a:defRPr/>
            </a:pPr>
            <a:r>
              <a:rPr lang="en-US" dirty="0" smtClean="0"/>
              <a:t>This ended the assumption that he had mercury poison which would have been prescribed as a cure for syphilis</a:t>
            </a:r>
          </a:p>
          <a:p>
            <a:pPr fontAlgn="auto">
              <a:spcAft>
                <a:spcPts val="0"/>
              </a:spcAft>
              <a:buFont typeface="Arial" pitchFamily="34" charset="0"/>
              <a:buNone/>
              <a:defRPr/>
            </a:pPr>
            <a:r>
              <a:rPr lang="en-US" dirty="0" smtClean="0"/>
              <a:t>The locket would only have shown the last few months of his life; but there is no reason to think his eating and drinking habits changed</a:t>
            </a:r>
          </a:p>
          <a:p>
            <a:pPr fontAlgn="auto">
              <a:spcAft>
                <a:spcPts val="0"/>
              </a:spcAft>
              <a:buFont typeface="Arial" pitchFamily="34" charset="0"/>
              <a:buNone/>
              <a:defRPr/>
            </a:pPr>
            <a:r>
              <a:rPr lang="en-US" dirty="0" smtClean="0"/>
              <a:t>Also would not have been affected by dye as the colors of his hairs were grey, white and brown: indicating that he did not try to cover his graying hair</a:t>
            </a:r>
          </a:p>
          <a:p>
            <a:pPr fontAlgn="auto">
              <a:spcAft>
                <a:spcPts val="0"/>
              </a:spcAft>
              <a:buFont typeface="Arial" pitchFamily="34" charset="0"/>
              <a:buNone/>
              <a:defRPr/>
            </a:pPr>
            <a:endParaRPr lang="en-US" dirty="0"/>
          </a:p>
          <a:p>
            <a:pPr fontAlgn="auto">
              <a:spcAft>
                <a:spcPts val="0"/>
              </a:spcAft>
              <a:buFont typeface="Arial" pitchFamily="34" charset="0"/>
              <a:buNone/>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5000"/>
            <a:lum/>
          </a:blip>
          <a:srcRect/>
          <a:stretch>
            <a:fillRect l="17000" r="17000"/>
          </a:stretch>
        </a:blipFill>
        <a:effectLst/>
      </p:bgPr>
    </p:bg>
    <p:spTree>
      <p:nvGrpSpPr>
        <p:cNvPr id="1" name=""/>
        <p:cNvGrpSpPr/>
        <p:nvPr/>
      </p:nvGrpSpPr>
      <p:grpSpPr>
        <a:xfrm>
          <a:off x="0" y="0"/>
          <a:ext cx="0" cy="0"/>
          <a:chOff x="0" y="0"/>
          <a:chExt cx="0" cy="0"/>
        </a:xfrm>
      </p:grpSpPr>
      <p:sp>
        <p:nvSpPr>
          <p:cNvPr id="25602" name="Title 1"/>
          <p:cNvSpPr>
            <a:spLocks noGrp="1"/>
          </p:cNvSpPr>
          <p:nvPr>
            <p:ph type="title"/>
          </p:nvPr>
        </p:nvSpPr>
        <p:spPr>
          <a:solidFill>
            <a:srgbClr val="009900"/>
          </a:solidFill>
        </p:spPr>
        <p:txBody>
          <a:bodyPr/>
          <a:lstStyle/>
          <a:p>
            <a:r>
              <a:rPr lang="en-US" smtClean="0"/>
              <a:t>King George III</a:t>
            </a:r>
          </a:p>
        </p:txBody>
      </p:sp>
      <p:sp>
        <p:nvSpPr>
          <p:cNvPr id="3" name="Content Placeholder 2"/>
          <p:cNvSpPr>
            <a:spLocks noGrp="1"/>
          </p:cNvSpPr>
          <p:nvPr>
            <p:ph idx="1"/>
          </p:nvPr>
        </p:nvSpPr>
        <p:spPr>
          <a:xfrm>
            <a:off x="457200" y="1447800"/>
            <a:ext cx="8229600" cy="4678363"/>
          </a:xfrm>
        </p:spPr>
        <p:txBody>
          <a:bodyPr rtlCol="0">
            <a:normAutofit fontScale="62500" lnSpcReduction="20000"/>
          </a:bodyPr>
          <a:lstStyle/>
          <a:p>
            <a:pPr fontAlgn="auto">
              <a:spcAft>
                <a:spcPts val="0"/>
              </a:spcAft>
              <a:buFont typeface="Arial" pitchFamily="34" charset="0"/>
              <a:buNone/>
              <a:defRPr/>
            </a:pPr>
            <a:r>
              <a:rPr lang="en-US" dirty="0" smtClean="0"/>
              <a:t>He had mild illnesses in 1762, 1790,  and 1795</a:t>
            </a:r>
          </a:p>
          <a:p>
            <a:pPr fontAlgn="auto">
              <a:spcAft>
                <a:spcPts val="0"/>
              </a:spcAft>
              <a:buFont typeface="Arial" pitchFamily="34" charset="0"/>
              <a:buNone/>
              <a:defRPr/>
            </a:pPr>
            <a:r>
              <a:rPr lang="en-US" dirty="0" smtClean="0"/>
              <a:t>He also had illnesses in 1788, 1801, 1804, and 1804 which were all accompanied by alarming mental disturbance</a:t>
            </a:r>
          </a:p>
          <a:p>
            <a:pPr fontAlgn="auto">
              <a:spcAft>
                <a:spcPts val="0"/>
              </a:spcAft>
              <a:buFont typeface="Arial" pitchFamily="34" charset="0"/>
              <a:buNone/>
              <a:defRPr/>
            </a:pPr>
            <a:r>
              <a:rPr lang="en-US" dirty="0" smtClean="0"/>
              <a:t>In 1788 there was the Regency Crisis; the event was documented in extreme detail</a:t>
            </a:r>
          </a:p>
          <a:p>
            <a:pPr fontAlgn="auto">
              <a:spcAft>
                <a:spcPts val="0"/>
              </a:spcAft>
              <a:buFont typeface="Arial" pitchFamily="34" charset="0"/>
              <a:buNone/>
              <a:defRPr/>
            </a:pPr>
            <a:r>
              <a:rPr lang="en-US" dirty="0"/>
              <a:t>“Chief features were severe constipation, colic, weakness in limbs, difficulty in swallowing, sleeplessness, with progressive mental disturbances that started with talkativeness and advanced irritability to delirium and </a:t>
            </a:r>
            <a:r>
              <a:rPr lang="en-US" dirty="0" smtClean="0"/>
              <a:t>coma”</a:t>
            </a:r>
          </a:p>
          <a:p>
            <a:pPr fontAlgn="auto">
              <a:spcAft>
                <a:spcPts val="0"/>
              </a:spcAft>
              <a:buFont typeface="Arial" pitchFamily="34" charset="0"/>
              <a:buNone/>
              <a:defRPr/>
            </a:pPr>
            <a:r>
              <a:rPr lang="en-US" dirty="0" smtClean="0"/>
              <a:t>George Baker was called in to help the King, but he was unable to diagnose that it was lead affecting the King</a:t>
            </a:r>
          </a:p>
          <a:p>
            <a:pPr fontAlgn="auto">
              <a:spcAft>
                <a:spcPts val="0"/>
              </a:spcAft>
              <a:buFont typeface="Arial" pitchFamily="34" charset="0"/>
              <a:buNone/>
              <a:defRPr/>
            </a:pPr>
            <a:r>
              <a:rPr lang="en-US" dirty="0" smtClean="0"/>
              <a:t>In July King George III went to Cheltenham to take the waters, he came back in August but relapsed with colic in October</a:t>
            </a:r>
          </a:p>
          <a:p>
            <a:pPr fontAlgn="auto">
              <a:spcAft>
                <a:spcPts val="0"/>
              </a:spcAft>
              <a:buFont typeface="Arial" pitchFamily="34" charset="0"/>
              <a:buNone/>
              <a:defRPr/>
            </a:pPr>
            <a:r>
              <a:rPr lang="en-US" dirty="0" smtClean="0"/>
              <a:t>Soon after his second relapse he suffered stomach pains, arm and leg cramps, constipation, and insomnia</a:t>
            </a:r>
          </a:p>
          <a:p>
            <a:pPr fontAlgn="auto">
              <a:spcAft>
                <a:spcPts val="0"/>
              </a:spcAft>
              <a:buFont typeface="Arial" pitchFamily="34" charset="0"/>
              <a:buNone/>
              <a:defRPr/>
            </a:pPr>
            <a:r>
              <a:rPr lang="en-US" dirty="0" smtClean="0"/>
              <a:t>His mind started to slip at the end of October, he became talkative and agitated. At times he would ramble or become giddy </a:t>
            </a:r>
          </a:p>
          <a:p>
            <a:pPr fontAlgn="auto">
              <a:spcAft>
                <a:spcPts val="0"/>
              </a:spcAft>
              <a:buFont typeface="Arial" pitchFamily="34" charset="0"/>
              <a:buNone/>
              <a:defRPr/>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4000"/>
            <a:lum/>
          </a:blip>
          <a:srcRect/>
          <a:stretch>
            <a:fillRect l="18000" t="3000" r="18000"/>
          </a:stretch>
        </a:blipFill>
        <a:effectLst/>
      </p:bgPr>
    </p:bg>
    <p:spTree>
      <p:nvGrpSpPr>
        <p:cNvPr id="1" name=""/>
        <p:cNvGrpSpPr/>
        <p:nvPr/>
      </p:nvGrpSpPr>
      <p:grpSpPr>
        <a:xfrm>
          <a:off x="0" y="0"/>
          <a:ext cx="0" cy="0"/>
          <a:chOff x="0" y="0"/>
          <a:chExt cx="0" cy="0"/>
        </a:xfrm>
      </p:grpSpPr>
      <p:sp>
        <p:nvSpPr>
          <p:cNvPr id="26626" name="Title 1"/>
          <p:cNvSpPr>
            <a:spLocks noGrp="1"/>
          </p:cNvSpPr>
          <p:nvPr>
            <p:ph type="title"/>
          </p:nvPr>
        </p:nvSpPr>
        <p:spPr>
          <a:solidFill>
            <a:srgbClr val="009900"/>
          </a:solidFill>
        </p:spPr>
        <p:txBody>
          <a:bodyPr/>
          <a:lstStyle/>
          <a:p>
            <a:r>
              <a:rPr lang="en-US" smtClean="0"/>
              <a:t>King George III</a:t>
            </a:r>
          </a:p>
        </p:txBody>
      </p:sp>
      <p:sp>
        <p:nvSpPr>
          <p:cNvPr id="3" name="Content Placeholder 2"/>
          <p:cNvSpPr>
            <a:spLocks noGrp="1"/>
          </p:cNvSpPr>
          <p:nvPr>
            <p:ph idx="1"/>
          </p:nvPr>
        </p:nvSpPr>
        <p:spPr>
          <a:xfrm>
            <a:off x="457200" y="1447800"/>
            <a:ext cx="8229600" cy="4678363"/>
          </a:xfrm>
        </p:spPr>
        <p:txBody>
          <a:bodyPr rtlCol="0">
            <a:normAutofit fontScale="55000" lnSpcReduction="20000"/>
          </a:bodyPr>
          <a:lstStyle/>
          <a:p>
            <a:pPr fontAlgn="auto">
              <a:spcAft>
                <a:spcPts val="0"/>
              </a:spcAft>
              <a:buFont typeface="Arial" pitchFamily="34" charset="0"/>
              <a:buNone/>
              <a:defRPr/>
            </a:pPr>
            <a:r>
              <a:rPr lang="en-US" sz="3800" dirty="0" smtClean="0"/>
              <a:t>On the fifth of November in 1788, King George had a fight with the Prince of Wales over diner. The topic of murder came up and the argument turned into a physical attack on his son</a:t>
            </a:r>
          </a:p>
          <a:p>
            <a:pPr fontAlgn="auto">
              <a:spcAft>
                <a:spcPts val="0"/>
              </a:spcAft>
              <a:buFont typeface="Arial" pitchFamily="34" charset="0"/>
              <a:buNone/>
              <a:defRPr/>
            </a:pPr>
            <a:r>
              <a:rPr lang="en-US" sz="3800" dirty="0" smtClean="0"/>
              <a:t>He was deemed cured at the end of February or beginning of March</a:t>
            </a:r>
          </a:p>
          <a:p>
            <a:pPr fontAlgn="auto">
              <a:spcAft>
                <a:spcPts val="0"/>
              </a:spcAft>
              <a:buFont typeface="Arial" pitchFamily="34" charset="0"/>
              <a:buNone/>
              <a:defRPr/>
            </a:pPr>
            <a:r>
              <a:rPr lang="en-US" sz="3800" dirty="0" smtClean="0"/>
              <a:t>For the rest of his life, King George continued to suffer bouts of colic, constipation, hoarseness, muscular pains, sleeplessness and delirium. He was also documented to have occasionally red colored urine</a:t>
            </a:r>
          </a:p>
          <a:p>
            <a:pPr fontAlgn="auto">
              <a:spcAft>
                <a:spcPts val="0"/>
              </a:spcAft>
              <a:buFont typeface="Arial" pitchFamily="34" charset="0"/>
              <a:buChar char="•"/>
              <a:defRPr/>
            </a:pPr>
            <a:r>
              <a:rPr lang="en-US" sz="3800" dirty="0" smtClean="0"/>
              <a:t> In 1812, his last attack, he was left blind and permanently mentally disabled</a:t>
            </a:r>
          </a:p>
          <a:p>
            <a:pPr fontAlgn="auto">
              <a:spcAft>
                <a:spcPts val="0"/>
              </a:spcAft>
              <a:buFont typeface="Arial" pitchFamily="34" charset="0"/>
              <a:buChar char="•"/>
              <a:defRPr/>
            </a:pPr>
            <a:r>
              <a:rPr lang="en-US" sz="3800" dirty="0" smtClean="0"/>
              <a:t>The cause of his illness was linked to porphyria. This is genetic and has been linked to some of his ancestors. People who are predisposed to porphyria are also more susceptible to lead poisoning and have more adverse affects at lower levels. </a:t>
            </a:r>
          </a:p>
          <a:p>
            <a:pPr fontAlgn="auto">
              <a:spcAft>
                <a:spcPts val="0"/>
              </a:spcAft>
              <a:buFont typeface="Arial" pitchFamily="34" charset="0"/>
              <a:buChar char="•"/>
              <a:defRPr/>
            </a:pPr>
            <a:r>
              <a:rPr lang="en-US" sz="3800" dirty="0" smtClean="0"/>
              <a:t>King George’s hair tested at 6.5 pp, which is more than ten times the normal level</a:t>
            </a:r>
          </a:p>
          <a:p>
            <a:pPr fontAlgn="auto">
              <a:spcAft>
                <a:spcPts val="0"/>
              </a:spcAft>
              <a:buFont typeface="Arial" pitchFamily="34" charset="0"/>
              <a:buNone/>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9900"/>
          </a:solidFill>
        </p:spPr>
        <p:txBody>
          <a:bodyPr rtlCol="0">
            <a:normAutofit fontScale="90000"/>
          </a:bodyPr>
          <a:lstStyle/>
          <a:p>
            <a:pPr fontAlgn="auto">
              <a:spcAft>
                <a:spcPts val="0"/>
              </a:spcAft>
              <a:defRPr/>
            </a:pPr>
            <a:r>
              <a:rPr lang="en-US" dirty="0"/>
              <a:t>1849 M</a:t>
            </a:r>
            <a:r>
              <a:rPr lang="en-US" dirty="0" smtClean="0"/>
              <a:t>ass Lead Poisoning</a:t>
            </a:r>
            <a:r>
              <a:rPr lang="en-US" dirty="0"/>
              <a:t/>
            </a:r>
            <a:br>
              <a:rPr lang="en-US" dirty="0"/>
            </a:br>
            <a:endParaRPr lang="en-US" dirty="0"/>
          </a:p>
        </p:txBody>
      </p:sp>
      <p:sp>
        <p:nvSpPr>
          <p:cNvPr id="3" name="Content Placeholder 2"/>
          <p:cNvSpPr>
            <a:spLocks noGrp="1"/>
          </p:cNvSpPr>
          <p:nvPr>
            <p:ph idx="1"/>
          </p:nvPr>
        </p:nvSpPr>
        <p:spPr>
          <a:xfrm>
            <a:off x="457200" y="1371600"/>
            <a:ext cx="8229600" cy="4754563"/>
          </a:xfrm>
        </p:spPr>
        <p:txBody>
          <a:bodyPr rtlCol="0">
            <a:normAutofit fontScale="92500" lnSpcReduction="10000"/>
          </a:bodyPr>
          <a:lstStyle/>
          <a:p>
            <a:pPr fontAlgn="auto">
              <a:spcAft>
                <a:spcPts val="0"/>
              </a:spcAft>
              <a:buFont typeface="Arial" pitchFamily="34" charset="0"/>
              <a:buChar char="•"/>
              <a:defRPr/>
            </a:pPr>
            <a:r>
              <a:rPr lang="en-US" dirty="0"/>
              <a:t>A 30 lb bag of lead acetate was accidentally mixed with 80 sacks of flower and used to make bread</a:t>
            </a:r>
          </a:p>
          <a:p>
            <a:pPr fontAlgn="auto">
              <a:spcAft>
                <a:spcPts val="0"/>
              </a:spcAft>
              <a:buFont typeface="Arial" pitchFamily="34" charset="0"/>
              <a:buChar char="•"/>
              <a:defRPr/>
            </a:pPr>
            <a:r>
              <a:rPr lang="en-US" dirty="0"/>
              <a:t>500 people were affected, some showing the same symptoms that had afflicted King George III</a:t>
            </a:r>
          </a:p>
          <a:p>
            <a:pPr fontAlgn="auto">
              <a:spcAft>
                <a:spcPts val="0"/>
              </a:spcAft>
              <a:buFont typeface="Arial" pitchFamily="34" charset="0"/>
              <a:buChar char="•"/>
              <a:defRPr/>
            </a:pPr>
            <a:r>
              <a:rPr lang="en-US" dirty="0"/>
              <a:t>Instead of being ashen some victims were ruddy looking, some had red colored urine</a:t>
            </a:r>
          </a:p>
          <a:p>
            <a:pPr fontAlgn="auto">
              <a:spcAft>
                <a:spcPts val="0"/>
              </a:spcAft>
              <a:buFont typeface="Arial" pitchFamily="34" charset="0"/>
              <a:buChar char="•"/>
              <a:defRPr/>
            </a:pPr>
            <a:r>
              <a:rPr lang="en-US" dirty="0"/>
              <a:t>Another feature of poisoning is recurrence of the symptoms several weeks after eating the contaminated bread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rgbClr val="009900"/>
          </a:solidFill>
        </p:spPr>
        <p:txBody>
          <a:bodyPr rtlCol="0">
            <a:normAutofit fontScale="90000"/>
          </a:bodyPr>
          <a:lstStyle/>
          <a:p>
            <a:pPr fontAlgn="auto">
              <a:spcAft>
                <a:spcPts val="0"/>
              </a:spcAft>
              <a:defRPr/>
            </a:pPr>
            <a:r>
              <a:rPr lang="en-US" dirty="0" smtClean="0"/>
              <a:t/>
            </a:r>
            <a:br>
              <a:rPr lang="en-US" dirty="0" smtClean="0"/>
            </a:br>
            <a:r>
              <a:rPr lang="en-US" dirty="0" smtClean="0"/>
              <a:t>Thomas </a:t>
            </a:r>
            <a:r>
              <a:rPr lang="en-US" dirty="0"/>
              <a:t>Taylor</a:t>
            </a:r>
            <a:br>
              <a:rPr lang="en-US" dirty="0"/>
            </a:br>
            <a:endParaRPr lang="en-US" dirty="0"/>
          </a:p>
        </p:txBody>
      </p:sp>
      <p:sp>
        <p:nvSpPr>
          <p:cNvPr id="3" name="Content Placeholder 2"/>
          <p:cNvSpPr>
            <a:spLocks noGrp="1"/>
          </p:cNvSpPr>
          <p:nvPr>
            <p:ph idx="1"/>
          </p:nvPr>
        </p:nvSpPr>
        <p:spPr>
          <a:xfrm>
            <a:off x="457200" y="914400"/>
            <a:ext cx="8229600" cy="5211763"/>
          </a:xfrm>
        </p:spPr>
        <p:txBody>
          <a:bodyPr rtlCol="0">
            <a:normAutofit fontScale="62500" lnSpcReduction="20000"/>
          </a:bodyPr>
          <a:lstStyle/>
          <a:p>
            <a:pPr fontAlgn="auto">
              <a:spcAft>
                <a:spcPts val="0"/>
              </a:spcAft>
              <a:buFont typeface="Arial" pitchFamily="34" charset="0"/>
              <a:buChar char="•"/>
              <a:defRPr/>
            </a:pPr>
            <a:r>
              <a:rPr lang="en-US" dirty="0"/>
              <a:t>He lived with his wife Ann, his son (whom was born of another woman), and his brother Charles (who was recently released from prison)</a:t>
            </a:r>
          </a:p>
          <a:p>
            <a:pPr fontAlgn="auto">
              <a:spcAft>
                <a:spcPts val="0"/>
              </a:spcAft>
              <a:buFont typeface="Arial" pitchFamily="34" charset="0"/>
              <a:buChar char="•"/>
              <a:defRPr/>
            </a:pPr>
            <a:r>
              <a:rPr lang="en-US" dirty="0"/>
              <a:t>Soon arguments started when Thomas began to accuse Ann of being over affection to Charles, Ann said she preferred Charles to Thomas and wished he were dead</a:t>
            </a:r>
          </a:p>
          <a:p>
            <a:pPr fontAlgn="auto">
              <a:spcAft>
                <a:spcPts val="0"/>
              </a:spcAft>
              <a:buFont typeface="Arial" pitchFamily="34" charset="0"/>
              <a:buChar char="•"/>
              <a:defRPr/>
            </a:pPr>
            <a:r>
              <a:rPr lang="en-US" dirty="0"/>
              <a:t>In August Thomas was over come with violent pains in his stomach, lasted several days, he went to a doctor who gave him opium pills to kill the pain and senna water to act as a laxative</a:t>
            </a:r>
          </a:p>
          <a:p>
            <a:pPr fontAlgn="auto">
              <a:spcAft>
                <a:spcPts val="0"/>
              </a:spcAft>
              <a:buFont typeface="Arial" pitchFamily="34" charset="0"/>
              <a:buChar char="•"/>
              <a:defRPr/>
            </a:pPr>
            <a:r>
              <a:rPr lang="en-US" dirty="0"/>
              <a:t>The treatment failed to work and the doctor prescribed larger does</a:t>
            </a:r>
          </a:p>
          <a:p>
            <a:pPr fontAlgn="auto">
              <a:spcAft>
                <a:spcPts val="0"/>
              </a:spcAft>
              <a:buFont typeface="Arial" pitchFamily="34" charset="0"/>
              <a:buChar char="•"/>
              <a:defRPr/>
            </a:pPr>
            <a:r>
              <a:rPr lang="en-US" dirty="0"/>
              <a:t>The doctor noticed that when Ann went to collect more senna water she had the original bottle with her and the dregs were now a different color and tasted odd</a:t>
            </a:r>
          </a:p>
          <a:p>
            <a:pPr fontAlgn="auto">
              <a:spcAft>
                <a:spcPts val="0"/>
              </a:spcAft>
              <a:buFont typeface="Arial" pitchFamily="34" charset="0"/>
              <a:buChar char="•"/>
              <a:defRPr/>
            </a:pPr>
            <a:r>
              <a:rPr lang="en-US" dirty="0"/>
              <a:t>Thomas died on September 4</a:t>
            </a:r>
            <a:r>
              <a:rPr lang="en-US" baseline="30000" dirty="0"/>
              <a:t>th</a:t>
            </a:r>
            <a:r>
              <a:rPr lang="en-US" dirty="0"/>
              <a:t>; the doctor would not issue a certificate of death until he was able to do a post-mortem</a:t>
            </a:r>
          </a:p>
          <a:p>
            <a:pPr fontAlgn="auto">
              <a:spcAft>
                <a:spcPts val="0"/>
              </a:spcAft>
              <a:buFont typeface="Arial" pitchFamily="34" charset="0"/>
              <a:buChar char="•"/>
              <a:defRPr/>
            </a:pPr>
            <a:r>
              <a:rPr lang="en-US" dirty="0"/>
              <a:t>Samples from the stomach and liver showed that there were high amounts of lead carbonate; Thomas was poisoned by white lead</a:t>
            </a:r>
          </a:p>
          <a:p>
            <a:pPr fontAlgn="auto">
              <a:spcAft>
                <a:spcPts val="0"/>
              </a:spcAft>
              <a:buFont typeface="Arial" pitchFamily="34" charset="0"/>
              <a:buChar char="•"/>
              <a:defRPr/>
            </a:pPr>
            <a:r>
              <a:rPr lang="en-US" dirty="0"/>
              <a:t>Ann and Charles were accused of willful murder, she awaited trial and he disappeared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rgbClr val="009900"/>
          </a:solidFill>
          <a:ln>
            <a:solidFill>
              <a:srgbClr val="009900"/>
            </a:solidFill>
          </a:ln>
        </p:spPr>
        <p:txBody>
          <a:bodyPr rtlCol="0">
            <a:normAutofit fontScale="90000"/>
          </a:bodyPr>
          <a:lstStyle/>
          <a:p>
            <a:pPr fontAlgn="auto">
              <a:spcAft>
                <a:spcPts val="0"/>
              </a:spcAft>
              <a:defRPr/>
            </a:pPr>
            <a:r>
              <a:rPr lang="en-US" dirty="0" smtClean="0"/>
              <a:t/>
            </a:r>
            <a:br>
              <a:rPr lang="en-US" dirty="0" smtClean="0"/>
            </a:br>
            <a:r>
              <a:rPr lang="en-US" dirty="0" smtClean="0"/>
              <a:t>Honora </a:t>
            </a:r>
            <a:r>
              <a:rPr lang="en-US" dirty="0"/>
              <a:t>Turner</a:t>
            </a:r>
            <a:br>
              <a:rPr lang="en-US" dirty="0"/>
            </a:br>
            <a:endParaRPr lang="en-US" dirty="0"/>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US" dirty="0"/>
              <a:t>She married a man named James; the marriage was going poorly so he left her. Honora complained to his employer that he had abandoned her</a:t>
            </a:r>
          </a:p>
          <a:p>
            <a:pPr fontAlgn="auto">
              <a:spcAft>
                <a:spcPts val="0"/>
              </a:spcAft>
              <a:buFont typeface="Arial" pitchFamily="34" charset="0"/>
              <a:buChar char="•"/>
              <a:defRPr/>
            </a:pPr>
            <a:r>
              <a:rPr lang="en-US" dirty="0"/>
              <a:t>James wanted to be entirely free of her so he convinced a co-worker to by some lead acetate</a:t>
            </a:r>
          </a:p>
          <a:p>
            <a:pPr fontAlgn="auto">
              <a:spcAft>
                <a:spcPts val="0"/>
              </a:spcAft>
              <a:buFont typeface="Arial" pitchFamily="34" charset="0"/>
              <a:buChar char="•"/>
              <a:defRPr/>
            </a:pPr>
            <a:r>
              <a:rPr lang="en-US" dirty="0"/>
              <a:t>The men went to her home, with his co-worker distracted his wife, Turner put lead acetate into the beer that his wife and her friend were drinking</a:t>
            </a:r>
          </a:p>
          <a:p>
            <a:pPr fontAlgn="auto">
              <a:spcAft>
                <a:spcPts val="0"/>
              </a:spcAft>
              <a:buFont typeface="Arial" pitchFamily="34" charset="0"/>
              <a:buChar char="•"/>
              <a:defRPr/>
            </a:pPr>
            <a:r>
              <a:rPr lang="en-US" dirty="0"/>
              <a:t>The two women became ill and Honora complained to the police, charging her husband with attempted murder</a:t>
            </a:r>
          </a:p>
          <a:p>
            <a:pPr fontAlgn="auto">
              <a:spcAft>
                <a:spcPts val="0"/>
              </a:spcAft>
              <a:buFont typeface="Arial" pitchFamily="34" charset="0"/>
              <a:buChar char="•"/>
              <a:defRPr/>
            </a:pPr>
            <a:r>
              <a:rPr lang="en-US" dirty="0"/>
              <a:t>When the police went to her house they found lead acetate under the floor boards where Honora had been sitting</a:t>
            </a:r>
          </a:p>
          <a:p>
            <a:pPr fontAlgn="auto">
              <a:spcAft>
                <a:spcPts val="0"/>
              </a:spcAft>
              <a:buFont typeface="Arial" pitchFamily="34" charset="0"/>
              <a:buChar char="•"/>
              <a:defRPr/>
            </a:pPr>
            <a:r>
              <a:rPr lang="en-US" dirty="0"/>
              <a:t>Both men were arrested and faced trial</a:t>
            </a:r>
          </a:p>
          <a:p>
            <a:pPr fontAlgn="auto">
              <a:spcAft>
                <a:spcPts val="0"/>
              </a:spcAft>
              <a:buFont typeface="Arial" pitchFamily="34" charset="0"/>
              <a:buChar char="•"/>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rgbClr val="009900"/>
          </a:solidFill>
        </p:spPr>
        <p:txBody>
          <a:bodyPr rtlCol="0">
            <a:normAutofit fontScale="90000"/>
          </a:bodyPr>
          <a:lstStyle/>
          <a:p>
            <a:pPr fontAlgn="auto">
              <a:spcAft>
                <a:spcPts val="0"/>
              </a:spcAft>
              <a:defRPr/>
            </a:pPr>
            <a:r>
              <a:rPr lang="en-US" dirty="0" smtClean="0"/>
              <a:t/>
            </a:r>
            <a:br>
              <a:rPr lang="en-US" dirty="0" smtClean="0"/>
            </a:br>
            <a:r>
              <a:rPr lang="en-US" dirty="0" smtClean="0"/>
              <a:t>Louisa </a:t>
            </a:r>
            <a:r>
              <a:rPr lang="en-US" dirty="0"/>
              <a:t>Jan Taylor</a:t>
            </a:r>
            <a:br>
              <a:rPr lang="en-US" dirty="0"/>
            </a:br>
            <a:endParaRPr lang="en-US" dirty="0"/>
          </a:p>
        </p:txBody>
      </p:sp>
      <p:sp>
        <p:nvSpPr>
          <p:cNvPr id="30722" name="Content Placeholder 2"/>
          <p:cNvSpPr>
            <a:spLocks noGrp="1"/>
          </p:cNvSpPr>
          <p:nvPr>
            <p:ph idx="1"/>
          </p:nvPr>
        </p:nvSpPr>
        <p:spPr/>
        <p:txBody>
          <a:bodyPr/>
          <a:lstStyle/>
          <a:p>
            <a:r>
              <a:rPr lang="en-US" sz="1600" smtClean="0"/>
              <a:t>Although little is known about her early life, it seems that she married a man who could have been her father, it was done in secret and when he died his relatives were surprised to see he was married</a:t>
            </a:r>
          </a:p>
          <a:p>
            <a:r>
              <a:rPr lang="en-US" sz="1600" smtClean="0"/>
              <a:t>Through the course of her life, she had an affair with and Edward Martin (who was married)</a:t>
            </a:r>
          </a:p>
          <a:p>
            <a:r>
              <a:rPr lang="en-US" sz="1600" smtClean="0"/>
              <a:t>She was not good at managing money and soon after her husband’s death found herself far in debt. </a:t>
            </a:r>
          </a:p>
          <a:p>
            <a:r>
              <a:rPr lang="en-US" sz="1600" smtClean="0"/>
              <a:t>In an act of desperation she went to the Tregillis, old friends of her late husbands, lied to them claiming she had inherited 500 pounds, and asked if they wanted her old furniture as she would be buying new things. She also asked if she could move in for a few days while she waited for her things to get in order</a:t>
            </a:r>
          </a:p>
          <a:p>
            <a:r>
              <a:rPr lang="en-US" sz="1600" smtClean="0"/>
              <a:t>About weeks after she moved in, the two women went for a walk and were mugged. Mrs. Tregillis cut her face and a doctor was called, Louisa asked the Doctor’s wife (who ran the pharmacy) about lead acetate for herself, implying that she needed it to douche herself  </a:t>
            </a:r>
          </a:p>
          <a:p>
            <a:r>
              <a:rPr lang="en-US" sz="1600" smtClean="0"/>
              <a:t>She bought lead acetate, and it appears she began to slip it into Mrs. Tregillis’s medicine</a:t>
            </a:r>
          </a:p>
          <a:p>
            <a:r>
              <a:rPr lang="en-US" sz="1600" smtClean="0"/>
              <a:t>After a month or so of poisoning the lady, and stealing from the couple, people were finally suspicious of what was happening and called the doctor and police in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solidFill>
            <a:srgbClr val="009900"/>
          </a:solidFill>
        </p:spPr>
        <p:txBody>
          <a:bodyPr/>
          <a:lstStyle/>
          <a:p>
            <a:r>
              <a:rPr lang="en-US" smtClean="0"/>
              <a:t>Louisa Jan Taylor</a:t>
            </a:r>
          </a:p>
        </p:txBody>
      </p:sp>
      <p:sp>
        <p:nvSpPr>
          <p:cNvPr id="3" name="Content Placeholder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en-US" dirty="0"/>
              <a:t>Tregillis had a blue line running across her gum which indicated lead poisoning</a:t>
            </a:r>
          </a:p>
          <a:p>
            <a:pPr fontAlgn="auto">
              <a:spcAft>
                <a:spcPts val="0"/>
              </a:spcAft>
              <a:buFont typeface="Arial" pitchFamily="34" charset="0"/>
              <a:buChar char="•"/>
              <a:defRPr/>
            </a:pPr>
            <a:r>
              <a:rPr lang="en-US" dirty="0" smtClean="0"/>
              <a:t>Louisa </a:t>
            </a:r>
            <a:r>
              <a:rPr lang="en-US" dirty="0"/>
              <a:t>was arrested and sentenced to trial</a:t>
            </a:r>
          </a:p>
          <a:p>
            <a:pPr fontAlgn="auto">
              <a:spcAft>
                <a:spcPts val="0"/>
              </a:spcAft>
              <a:buFont typeface="Arial" pitchFamily="34" charset="0"/>
              <a:buChar char="•"/>
              <a:defRPr/>
            </a:pPr>
            <a:r>
              <a:rPr lang="en-US" dirty="0"/>
              <a:t>At the first trial, Mrs. Tregillis was able to testify and stated that she saw Louisa slipping white powder into her medicine</a:t>
            </a:r>
          </a:p>
          <a:p>
            <a:pPr fontAlgn="auto">
              <a:spcAft>
                <a:spcPts val="0"/>
              </a:spcAft>
              <a:buFont typeface="Arial" pitchFamily="34" charset="0"/>
              <a:buChar char="•"/>
              <a:defRPr/>
            </a:pPr>
            <a:r>
              <a:rPr lang="en-US" dirty="0"/>
              <a:t>The medicine tasted bitter, because the combination of chemicals, so the added lead acetate did not go unnoticed or sweeten the medicine. </a:t>
            </a:r>
          </a:p>
          <a:p>
            <a:pPr fontAlgn="auto">
              <a:spcAft>
                <a:spcPts val="0"/>
              </a:spcAft>
              <a:buFont typeface="Arial" pitchFamily="34" charset="0"/>
              <a:buChar char="•"/>
              <a:defRPr/>
            </a:pPr>
            <a:r>
              <a:rPr lang="en-US" dirty="0"/>
              <a:t>At the second trial, after Mrs. Tregillis had passed, evidence from the autopsy indicated lead poisoning, but did not point to it as the cause of death.</a:t>
            </a:r>
          </a:p>
          <a:p>
            <a:pPr fontAlgn="auto">
              <a:spcAft>
                <a:spcPts val="0"/>
              </a:spcAft>
              <a:buFont typeface="Arial" pitchFamily="34" charset="0"/>
              <a:buChar char="•"/>
              <a:defRPr/>
            </a:pPr>
            <a:r>
              <a:rPr lang="en-US" dirty="0"/>
              <a:t>She most likely suffered from a heart attack a few days before her death, the lead in her body just accelerated this and did not allow her retain her health, she also was over 80 years old when all of this occurred</a:t>
            </a:r>
          </a:p>
          <a:p>
            <a:pPr fontAlgn="auto">
              <a:spcAft>
                <a:spcPts val="0"/>
              </a:spcAft>
              <a:buFont typeface="Arial" pitchFamily="34" charset="0"/>
              <a:buChar char="•"/>
              <a:defRPr/>
            </a:pPr>
            <a:r>
              <a:rPr lang="en-US" dirty="0"/>
              <a:t>Louisa was charged with the murder of Mrs. Tregillis, she was also suspected of the poisoning of her husband and two other women. Louisa eventually was hung for her crime</a:t>
            </a:r>
          </a:p>
          <a:p>
            <a:pPr fontAlgn="auto">
              <a:spcAft>
                <a:spcPts val="0"/>
              </a:spcAft>
              <a:buFont typeface="Arial" pitchFamily="34" charset="0"/>
              <a:buNone/>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solidFill>
            <a:srgbClr val="009900"/>
          </a:solidFill>
        </p:spPr>
        <p:txBody>
          <a:bodyPr/>
          <a:lstStyle/>
          <a:p>
            <a:r>
              <a:rPr lang="en-US" smtClean="0"/>
              <a:t>Symptoms in Children</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smtClean="0"/>
              <a:t>Irritability/Aggression </a:t>
            </a:r>
          </a:p>
          <a:p>
            <a:pPr fontAlgn="auto">
              <a:spcAft>
                <a:spcPts val="0"/>
              </a:spcAft>
              <a:buFont typeface="Arial" pitchFamily="34" charset="0"/>
              <a:buChar char="•"/>
              <a:defRPr/>
            </a:pPr>
            <a:r>
              <a:rPr lang="en-US" dirty="0" smtClean="0"/>
              <a:t>Difficulty concentrating</a:t>
            </a:r>
          </a:p>
          <a:p>
            <a:pPr fontAlgn="auto">
              <a:spcAft>
                <a:spcPts val="0"/>
              </a:spcAft>
              <a:buFont typeface="Arial" pitchFamily="34" charset="0"/>
              <a:buChar char="•"/>
              <a:defRPr/>
            </a:pPr>
            <a:r>
              <a:rPr lang="en-US" dirty="0" smtClean="0"/>
              <a:t>Headaches</a:t>
            </a:r>
          </a:p>
          <a:p>
            <a:pPr fontAlgn="auto">
              <a:spcAft>
                <a:spcPts val="0"/>
              </a:spcAft>
              <a:buFont typeface="Arial" pitchFamily="34" charset="0"/>
              <a:buChar char="•"/>
              <a:defRPr/>
            </a:pPr>
            <a:r>
              <a:rPr lang="en-US" dirty="0" smtClean="0"/>
              <a:t>Loss of appetite</a:t>
            </a:r>
          </a:p>
          <a:p>
            <a:pPr fontAlgn="auto">
              <a:spcAft>
                <a:spcPts val="0"/>
              </a:spcAft>
              <a:buFont typeface="Arial" pitchFamily="34" charset="0"/>
              <a:buChar char="•"/>
              <a:defRPr/>
            </a:pPr>
            <a:r>
              <a:rPr lang="en-US" dirty="0" smtClean="0"/>
              <a:t>Weight Loss</a:t>
            </a:r>
          </a:p>
          <a:p>
            <a:pPr fontAlgn="auto">
              <a:spcAft>
                <a:spcPts val="0"/>
              </a:spcAft>
              <a:buFont typeface="Arial" pitchFamily="34" charset="0"/>
              <a:buChar char="•"/>
              <a:defRPr/>
            </a:pPr>
            <a:r>
              <a:rPr lang="en-US" dirty="0" smtClean="0"/>
              <a:t>Sluggishness</a:t>
            </a:r>
          </a:p>
          <a:p>
            <a:pPr fontAlgn="auto">
              <a:spcAft>
                <a:spcPts val="0"/>
              </a:spcAft>
              <a:buFont typeface="Arial" pitchFamily="34" charset="0"/>
              <a:buChar char="•"/>
              <a:defRPr/>
            </a:pPr>
            <a:r>
              <a:rPr lang="en-US" dirty="0" smtClean="0"/>
              <a:t>Fatigue</a:t>
            </a:r>
          </a:p>
          <a:p>
            <a:pPr fontAlgn="auto">
              <a:spcAft>
                <a:spcPts val="0"/>
              </a:spcAft>
              <a:buFont typeface="Arial" pitchFamily="34" charset="0"/>
              <a:buChar char="•"/>
              <a:defRPr/>
            </a:pPr>
            <a:r>
              <a:rPr lang="en-US" dirty="0" smtClean="0"/>
              <a:t>Abdominal Pain</a:t>
            </a:r>
          </a:p>
          <a:p>
            <a:pPr fontAlgn="auto">
              <a:spcAft>
                <a:spcPts val="0"/>
              </a:spcAft>
              <a:buFont typeface="Arial" pitchFamily="34" charset="0"/>
              <a:buChar char="•"/>
              <a:defRPr/>
            </a:pPr>
            <a:r>
              <a:rPr lang="en-US" dirty="0" smtClean="0"/>
              <a:t>Vomiting or Nausea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7000"/>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rgbClr val="009900"/>
          </a:solidFill>
        </p:spPr>
        <p:txBody>
          <a:bodyPr rtlCol="0">
            <a:normAutofit fontScale="90000"/>
          </a:bodyPr>
          <a:lstStyle/>
          <a:p>
            <a:pPr fontAlgn="auto">
              <a:spcAft>
                <a:spcPts val="0"/>
              </a:spcAft>
              <a:defRPr/>
            </a:pPr>
            <a:r>
              <a:rPr lang="en-US" dirty="0" smtClean="0"/>
              <a:t/>
            </a:r>
            <a:br>
              <a:rPr lang="en-US" dirty="0" smtClean="0"/>
            </a:br>
            <a:r>
              <a:rPr lang="en-US" dirty="0" smtClean="0"/>
              <a:t>Pope </a:t>
            </a:r>
            <a:r>
              <a:rPr lang="en-US" dirty="0"/>
              <a:t>Clement II</a:t>
            </a:r>
            <a:br>
              <a:rPr lang="en-US" dirty="0"/>
            </a:br>
            <a:endParaRPr lang="en-US" dirty="0"/>
          </a:p>
        </p:txBody>
      </p:sp>
      <p:sp>
        <p:nvSpPr>
          <p:cNvPr id="3" name="Content Placeholder 2"/>
          <p:cNvSpPr>
            <a:spLocks noGrp="1"/>
          </p:cNvSpPr>
          <p:nvPr>
            <p:ph idx="1"/>
          </p:nvPr>
        </p:nvSpPr>
        <p:spPr>
          <a:xfrm>
            <a:off x="457200" y="1143000"/>
            <a:ext cx="8229600" cy="4983163"/>
          </a:xfrm>
        </p:spPr>
        <p:txBody>
          <a:bodyPr rtlCol="0">
            <a:normAutofit fontScale="70000" lnSpcReduction="20000"/>
          </a:bodyPr>
          <a:lstStyle/>
          <a:p>
            <a:pPr fontAlgn="auto">
              <a:spcAft>
                <a:spcPts val="0"/>
              </a:spcAft>
              <a:buFont typeface="Arial" pitchFamily="34" charset="0"/>
              <a:buChar char="•"/>
              <a:defRPr/>
            </a:pPr>
            <a:r>
              <a:rPr lang="en-US" dirty="0"/>
              <a:t>In 1959 samples of Pope Clement II bones were tested and it was confirmed that there was a level of lead far larger than normal</a:t>
            </a:r>
          </a:p>
          <a:p>
            <a:pPr fontAlgn="auto">
              <a:spcAft>
                <a:spcPts val="0"/>
              </a:spcAft>
              <a:buFont typeface="Arial" pitchFamily="34" charset="0"/>
              <a:buChar char="•"/>
              <a:defRPr/>
            </a:pPr>
            <a:r>
              <a:rPr lang="en-US" dirty="0"/>
              <a:t>His death in 1047 had long been a mystery, and the lead indicates that there was someone poisoning the Pope</a:t>
            </a:r>
          </a:p>
          <a:p>
            <a:pPr fontAlgn="auto">
              <a:spcAft>
                <a:spcPts val="0"/>
              </a:spcAft>
              <a:buFont typeface="Arial" pitchFamily="34" charset="0"/>
              <a:buChar char="•"/>
              <a:defRPr/>
            </a:pPr>
            <a:r>
              <a:rPr lang="en-US" dirty="0"/>
              <a:t>The time when Pope Clement II was in the papacy was a very controversial period. At one point there were three men all claiming the title of Pope.</a:t>
            </a:r>
          </a:p>
          <a:p>
            <a:pPr fontAlgn="auto">
              <a:spcAft>
                <a:spcPts val="0"/>
              </a:spcAft>
              <a:buFont typeface="Arial" pitchFamily="34" charset="0"/>
              <a:buChar char="•"/>
              <a:defRPr/>
            </a:pPr>
            <a:r>
              <a:rPr lang="en-US" dirty="0"/>
              <a:t>Clement II was only in office nine months and not very popular among the people.</a:t>
            </a:r>
          </a:p>
          <a:p>
            <a:pPr fontAlgn="auto">
              <a:spcAft>
                <a:spcPts val="0"/>
              </a:spcAft>
              <a:buFont typeface="Arial" pitchFamily="34" charset="0"/>
              <a:buChar char="•"/>
              <a:defRPr/>
            </a:pPr>
            <a:r>
              <a:rPr lang="en-US" dirty="0"/>
              <a:t>It is uncertain if Benedict (one of the three) had him poisoned or if Clement poisoned himself.</a:t>
            </a:r>
          </a:p>
          <a:p>
            <a:pPr fontAlgn="auto">
              <a:spcAft>
                <a:spcPts val="0"/>
              </a:spcAft>
              <a:buFont typeface="Arial" pitchFamily="34" charset="0"/>
              <a:buChar char="•"/>
              <a:defRPr/>
            </a:pPr>
            <a:r>
              <a:rPr lang="en-US" dirty="0"/>
              <a:t>Clement was fond of the German wines which were adulterated with lead acetate. If he drank the wine daily then his lead level would already have been elevated, and if someone else had been adding more lead to the wine or some other source, then that would have accelerated the death of the pope.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solidFill>
            <a:srgbClr val="009900"/>
          </a:solidFill>
        </p:spPr>
        <p:txBody>
          <a:bodyPr/>
          <a:lstStyle/>
          <a:p>
            <a:r>
              <a:rPr lang="en-US" smtClean="0"/>
              <a:t>Symptoms in Children</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smtClean="0"/>
              <a:t>Constipation</a:t>
            </a:r>
          </a:p>
          <a:p>
            <a:pPr fontAlgn="auto">
              <a:spcAft>
                <a:spcPts val="0"/>
              </a:spcAft>
              <a:buFont typeface="Arial" pitchFamily="34" charset="0"/>
              <a:buChar char="•"/>
              <a:defRPr/>
            </a:pPr>
            <a:r>
              <a:rPr lang="en-US" dirty="0" smtClean="0"/>
              <a:t>Pallor from anemia</a:t>
            </a:r>
          </a:p>
          <a:p>
            <a:pPr fontAlgn="auto">
              <a:spcAft>
                <a:spcPts val="0"/>
              </a:spcAft>
              <a:buFont typeface="Arial" pitchFamily="34" charset="0"/>
              <a:buChar char="•"/>
              <a:defRPr/>
            </a:pPr>
            <a:r>
              <a:rPr lang="en-US" dirty="0" smtClean="0"/>
              <a:t>Metallic taste in Mouth</a:t>
            </a:r>
          </a:p>
          <a:p>
            <a:pPr fontAlgn="auto">
              <a:spcAft>
                <a:spcPts val="0"/>
              </a:spcAft>
              <a:buFont typeface="Arial" pitchFamily="34" charset="0"/>
              <a:buChar char="•"/>
              <a:defRPr/>
            </a:pPr>
            <a:r>
              <a:rPr lang="en-US" dirty="0" smtClean="0"/>
              <a:t>Muscle and Joint Weakness or Pain</a:t>
            </a:r>
          </a:p>
          <a:p>
            <a:pPr fontAlgn="auto">
              <a:spcAft>
                <a:spcPts val="0"/>
              </a:spcAft>
              <a:buFont typeface="Arial" pitchFamily="34" charset="0"/>
              <a:buChar char="•"/>
              <a:defRPr/>
            </a:pPr>
            <a:r>
              <a:rPr lang="en-US" dirty="0" smtClean="0"/>
              <a:t>Seizures</a:t>
            </a:r>
          </a:p>
          <a:p>
            <a:pPr fontAlgn="auto">
              <a:spcAft>
                <a:spcPts val="0"/>
              </a:spcAft>
              <a:buFont typeface="Arial" pitchFamily="34" charset="0"/>
              <a:buChar char="•"/>
              <a:defRPr/>
            </a:pPr>
            <a:r>
              <a:rPr lang="en-US" dirty="0" smtClean="0"/>
              <a:t>Delay in Neurodevelopment</a:t>
            </a:r>
          </a:p>
          <a:p>
            <a:pPr fontAlgn="auto">
              <a:spcAft>
                <a:spcPts val="0"/>
              </a:spcAft>
              <a:buFont typeface="Arial" pitchFamily="34" charset="0"/>
              <a:buChar char="•"/>
              <a:defRPr/>
            </a:pPr>
            <a:r>
              <a:rPr lang="en-US" dirty="0" smtClean="0"/>
              <a:t>Growth Rate Reduction</a:t>
            </a:r>
          </a:p>
          <a:p>
            <a:pPr fontAlgn="auto">
              <a:spcAft>
                <a:spcPts val="0"/>
              </a:spcAft>
              <a:buFont typeface="Arial" pitchFamily="34" charset="0"/>
              <a:buChar char="•"/>
              <a:defRPr/>
            </a:pPr>
            <a:r>
              <a:rPr lang="en-US" dirty="0" smtClean="0"/>
              <a:t>Diarrhea or constipation</a:t>
            </a:r>
          </a:p>
          <a:p>
            <a:pPr fontAlgn="auto">
              <a:spcAft>
                <a:spcPts val="0"/>
              </a:spcAft>
              <a:buFont typeface="Arial" pitchFamily="34" charset="0"/>
              <a:buChar char="•"/>
              <a:defRPr/>
            </a:pPr>
            <a:r>
              <a:rPr lang="en-US" dirty="0" smtClean="0"/>
              <a:t>Osteoporosis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solidFill>
            <a:srgbClr val="009900"/>
          </a:solidFill>
        </p:spPr>
        <p:txBody>
          <a:bodyPr/>
          <a:lstStyle/>
          <a:p>
            <a:r>
              <a:rPr lang="en-US" smtClean="0"/>
              <a:t>Symptoms in Adults	</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smtClean="0"/>
              <a:t>Low sperm count, sperm weakness, or sperm abnormalities</a:t>
            </a:r>
          </a:p>
          <a:p>
            <a:pPr fontAlgn="auto">
              <a:spcAft>
                <a:spcPts val="0"/>
              </a:spcAft>
              <a:buFont typeface="Arial" pitchFamily="34" charset="0"/>
              <a:buChar char="•"/>
              <a:defRPr/>
            </a:pPr>
            <a:r>
              <a:rPr lang="en-US" dirty="0" smtClean="0"/>
              <a:t>Impotence</a:t>
            </a:r>
          </a:p>
          <a:p>
            <a:pPr fontAlgn="auto">
              <a:spcAft>
                <a:spcPts val="0"/>
              </a:spcAft>
              <a:buFont typeface="Arial" pitchFamily="34" charset="0"/>
              <a:buChar char="•"/>
              <a:defRPr/>
            </a:pPr>
            <a:r>
              <a:rPr lang="en-US" dirty="0" smtClean="0"/>
              <a:t>Sterility or Infertility</a:t>
            </a:r>
          </a:p>
          <a:p>
            <a:pPr fontAlgn="auto">
              <a:spcAft>
                <a:spcPts val="0"/>
              </a:spcAft>
              <a:buFont typeface="Arial" pitchFamily="34" charset="0"/>
              <a:buChar char="•"/>
              <a:defRPr/>
            </a:pPr>
            <a:r>
              <a:rPr lang="en-US" dirty="0" smtClean="0"/>
              <a:t>Elevated Blood Pressure</a:t>
            </a:r>
          </a:p>
          <a:p>
            <a:pPr fontAlgn="auto">
              <a:spcAft>
                <a:spcPts val="0"/>
              </a:spcAft>
              <a:buFont typeface="Arial" pitchFamily="34" charset="0"/>
              <a:buChar char="•"/>
              <a:defRPr/>
            </a:pPr>
            <a:r>
              <a:rPr lang="en-US" dirty="0" smtClean="0"/>
              <a:t>Hypertension</a:t>
            </a:r>
          </a:p>
          <a:p>
            <a:pPr fontAlgn="auto">
              <a:spcAft>
                <a:spcPts val="0"/>
              </a:spcAft>
              <a:buFont typeface="Arial" pitchFamily="34" charset="0"/>
              <a:buChar char="•"/>
              <a:defRPr/>
            </a:pPr>
            <a:r>
              <a:rPr lang="en-US" dirty="0" smtClean="0"/>
              <a:t>Depression</a:t>
            </a:r>
          </a:p>
          <a:p>
            <a:pPr fontAlgn="auto">
              <a:spcAft>
                <a:spcPts val="0"/>
              </a:spcAft>
              <a:buFont typeface="Arial" pitchFamily="34" charset="0"/>
              <a:buChar char="•"/>
              <a:defRPr/>
            </a:pPr>
            <a:r>
              <a:rPr lang="en-US" dirty="0" smtClean="0"/>
              <a:t>Anxiety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solidFill>
            <a:srgbClr val="009900"/>
          </a:solidFill>
        </p:spPr>
        <p:txBody>
          <a:bodyPr/>
          <a:lstStyle/>
          <a:p>
            <a:r>
              <a:rPr lang="en-US" smtClean="0"/>
              <a:t>Symptoms in Adults</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smtClean="0"/>
              <a:t>Personality Changes</a:t>
            </a:r>
          </a:p>
          <a:p>
            <a:pPr fontAlgn="auto">
              <a:spcAft>
                <a:spcPts val="0"/>
              </a:spcAft>
              <a:buFont typeface="Arial" pitchFamily="34" charset="0"/>
              <a:buChar char="•"/>
              <a:defRPr/>
            </a:pPr>
            <a:r>
              <a:rPr lang="en-US" dirty="0" smtClean="0"/>
              <a:t>Suicide Attempts</a:t>
            </a:r>
          </a:p>
          <a:p>
            <a:pPr fontAlgn="auto">
              <a:spcAft>
                <a:spcPts val="0"/>
              </a:spcAft>
              <a:buFont typeface="Arial" pitchFamily="34" charset="0"/>
              <a:buChar char="•"/>
              <a:defRPr/>
            </a:pPr>
            <a:r>
              <a:rPr lang="en-US" dirty="0" smtClean="0"/>
              <a:t>Deficits in Short Term Memory</a:t>
            </a:r>
          </a:p>
          <a:p>
            <a:pPr fontAlgn="auto">
              <a:spcAft>
                <a:spcPts val="0"/>
              </a:spcAft>
              <a:buFont typeface="Arial" pitchFamily="34" charset="0"/>
              <a:buChar char="•"/>
              <a:defRPr/>
            </a:pPr>
            <a:r>
              <a:rPr lang="en-US" dirty="0" smtClean="0"/>
              <a:t>Insomnia </a:t>
            </a:r>
          </a:p>
          <a:p>
            <a:pPr fontAlgn="auto">
              <a:spcAft>
                <a:spcPts val="0"/>
              </a:spcAft>
              <a:buFont typeface="Arial" pitchFamily="34" charset="0"/>
              <a:buChar char="•"/>
              <a:defRPr/>
            </a:pPr>
            <a:r>
              <a:rPr lang="en-US" dirty="0" smtClean="0"/>
              <a:t>Aggression, Agitation, or Restlessness</a:t>
            </a:r>
          </a:p>
          <a:p>
            <a:pPr fontAlgn="auto">
              <a:spcAft>
                <a:spcPts val="0"/>
              </a:spcAft>
              <a:buFont typeface="Arial" pitchFamily="34" charset="0"/>
              <a:buChar char="•"/>
              <a:defRPr/>
            </a:pPr>
            <a:r>
              <a:rPr lang="en-US" dirty="0" smtClean="0"/>
              <a:t>Weight Loss</a:t>
            </a:r>
          </a:p>
          <a:p>
            <a:pPr fontAlgn="auto">
              <a:spcAft>
                <a:spcPts val="0"/>
              </a:spcAft>
              <a:buFont typeface="Arial" pitchFamily="34" charset="0"/>
              <a:buChar char="•"/>
              <a:defRPr/>
            </a:pPr>
            <a:r>
              <a:rPr lang="en-US" dirty="0" smtClean="0"/>
              <a:t>Cramps, Diarrhea, or Anorexia </a:t>
            </a:r>
          </a:p>
          <a:p>
            <a:pPr fontAlgn="auto">
              <a:spcAft>
                <a:spcPts val="0"/>
              </a:spcAft>
              <a:buFont typeface="Arial" pitchFamily="34" charset="0"/>
              <a:buChar char="•"/>
              <a:defRPr/>
            </a:pPr>
            <a:r>
              <a:rPr lang="en-US" dirty="0" smtClean="0"/>
              <a:t>Headaches</a:t>
            </a:r>
          </a:p>
          <a:p>
            <a:pPr fontAlgn="auto">
              <a:spcAft>
                <a:spcPts val="0"/>
              </a:spcAft>
              <a:buFont typeface="Arial" pitchFamily="34" charset="0"/>
              <a:buChar char="•"/>
              <a:defRPr/>
            </a:pPr>
            <a:r>
              <a:rPr lang="en-US" dirty="0" smtClean="0"/>
              <a:t>Teeth with blue/black lines near gum bases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solidFill>
            <a:srgbClr val="009900"/>
          </a:solidFill>
        </p:spPr>
        <p:txBody>
          <a:bodyPr/>
          <a:lstStyle/>
          <a:p>
            <a:r>
              <a:rPr lang="en-US" smtClean="0"/>
              <a:t>Degree of Affects</a:t>
            </a:r>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US" dirty="0" smtClean="0"/>
              <a:t>Each individual is affected by lead in a different manner</a:t>
            </a:r>
          </a:p>
          <a:p>
            <a:pPr fontAlgn="auto">
              <a:spcAft>
                <a:spcPts val="0"/>
              </a:spcAft>
              <a:buFont typeface="Arial" pitchFamily="34" charset="0"/>
              <a:buChar char="•"/>
              <a:defRPr/>
            </a:pPr>
            <a:r>
              <a:rPr lang="en-US" dirty="0" smtClean="0"/>
              <a:t>People have been tested and had lead levels of 150 µg/100 ml and have no symptoms of lead poisoning</a:t>
            </a:r>
          </a:p>
          <a:p>
            <a:pPr fontAlgn="auto">
              <a:spcAft>
                <a:spcPts val="0"/>
              </a:spcAft>
              <a:buFont typeface="Arial" pitchFamily="34" charset="0"/>
              <a:buChar char="•"/>
              <a:defRPr/>
            </a:pPr>
            <a:r>
              <a:rPr lang="en-US" dirty="0" smtClean="0"/>
              <a:t>Some people can have half of this in their body and have full fledge signs of lead poisoning; hallucinations and all</a:t>
            </a:r>
          </a:p>
          <a:p>
            <a:pPr fontAlgn="auto">
              <a:spcAft>
                <a:spcPts val="0"/>
              </a:spcAft>
              <a:buFont typeface="Arial" pitchFamily="34" charset="0"/>
              <a:buChar char="•"/>
              <a:defRPr/>
            </a:pPr>
            <a:r>
              <a:rPr lang="en-US" dirty="0" smtClean="0"/>
              <a:t>Anything over 80 µg/100 ml needs to be treated as a full fledge poisoning</a:t>
            </a:r>
          </a:p>
          <a:p>
            <a:pPr fontAlgn="auto">
              <a:spcAft>
                <a:spcPts val="0"/>
              </a:spcAft>
              <a:buFont typeface="Arial" pitchFamily="34" charset="0"/>
              <a:buChar char="•"/>
              <a:defRPr/>
            </a:pPr>
            <a:r>
              <a:rPr lang="en-US" dirty="0" smtClean="0"/>
              <a:t>Lead attacks three bodily functions: formation of blood, workings of the nervous system, and the kidneys</a:t>
            </a:r>
          </a:p>
          <a:p>
            <a:pPr lvl="1" fontAlgn="auto">
              <a:spcAft>
                <a:spcPts val="0"/>
              </a:spcAft>
              <a:buFont typeface="Arial" pitchFamily="34" charset="0"/>
              <a:buChar char="–"/>
              <a:defRPr/>
            </a:pPr>
            <a:r>
              <a:rPr lang="en-US" dirty="0" smtClean="0"/>
              <a:t>All of the symptoms presented in adults and children stem from these three system failures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9458" name="Title 1"/>
          <p:cNvSpPr>
            <a:spLocks noGrp="1"/>
          </p:cNvSpPr>
          <p:nvPr>
            <p:ph type="title"/>
          </p:nvPr>
        </p:nvSpPr>
        <p:spPr>
          <a:solidFill>
            <a:srgbClr val="009900"/>
          </a:solidFill>
        </p:spPr>
        <p:txBody>
          <a:bodyPr/>
          <a:lstStyle/>
          <a:p>
            <a:r>
              <a:rPr lang="en-US" smtClean="0"/>
              <a:t>Gout</a:t>
            </a:r>
          </a:p>
        </p:txBody>
      </p:sp>
      <p:sp>
        <p:nvSpPr>
          <p:cNvPr id="3" name="Content Placeholder 2"/>
          <p:cNvSpPr>
            <a:spLocks noGrp="1"/>
          </p:cNvSpPr>
          <p:nvPr>
            <p:ph idx="1"/>
          </p:nvPr>
        </p:nvSpPr>
        <p:spPr/>
        <p:txBody>
          <a:bodyPr rtlCol="0">
            <a:normAutofit fontScale="92500"/>
          </a:bodyPr>
          <a:lstStyle/>
          <a:p>
            <a:pPr fontAlgn="auto">
              <a:spcAft>
                <a:spcPts val="0"/>
              </a:spcAft>
              <a:buFont typeface="Arial" pitchFamily="34" charset="0"/>
              <a:buNone/>
              <a:defRPr/>
            </a:pPr>
            <a:r>
              <a:rPr lang="en-US" dirty="0" smtClean="0"/>
              <a:t>Gout was generally caused by an over indulgence in rich foods. There are still cases of Gout today, but for a while there was a strong connection between lead and Gout. </a:t>
            </a:r>
          </a:p>
          <a:p>
            <a:pPr fontAlgn="auto">
              <a:spcAft>
                <a:spcPts val="0"/>
              </a:spcAft>
              <a:buFont typeface="Arial" pitchFamily="34" charset="0"/>
              <a:buNone/>
              <a:defRPr/>
            </a:pPr>
            <a:r>
              <a:rPr lang="en-US" dirty="0" smtClean="0"/>
              <a:t>The port wines drunk caused a lot of gout. This was due to the wines either being tainted with lead or being kept in lead crystal decanters</a:t>
            </a:r>
          </a:p>
          <a:p>
            <a:pPr fontAlgn="auto">
              <a:spcAft>
                <a:spcPts val="0"/>
              </a:spcAft>
              <a:buFont typeface="Arial" pitchFamily="34" charset="0"/>
              <a:buNone/>
              <a:defRPr/>
            </a:pPr>
            <a:r>
              <a:rPr lang="en-US" dirty="0" smtClean="0"/>
              <a:t>Saturnine Gout: two large cases: one in the 1800s with port and one with Moonshine in 1900s USA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3000"/>
            <a:lum/>
          </a:blip>
          <a:srcRect/>
          <a:stretch>
            <a:fillRect b="-33000"/>
          </a:stretch>
        </a:blipFill>
        <a:effectLst/>
      </p:bgPr>
    </p:bg>
    <p:spTree>
      <p:nvGrpSpPr>
        <p:cNvPr id="1" name=""/>
        <p:cNvGrpSpPr/>
        <p:nvPr/>
      </p:nvGrpSpPr>
      <p:grpSpPr>
        <a:xfrm>
          <a:off x="0" y="0"/>
          <a:ext cx="0" cy="0"/>
          <a:chOff x="0" y="0"/>
          <a:chExt cx="0" cy="0"/>
        </a:xfrm>
      </p:grpSpPr>
      <p:sp>
        <p:nvSpPr>
          <p:cNvPr id="20482" name="Title 1"/>
          <p:cNvSpPr>
            <a:spLocks noGrp="1"/>
          </p:cNvSpPr>
          <p:nvPr>
            <p:ph type="title"/>
          </p:nvPr>
        </p:nvSpPr>
        <p:spPr>
          <a:solidFill>
            <a:srgbClr val="009900"/>
          </a:solidFill>
        </p:spPr>
        <p:txBody>
          <a:bodyPr/>
          <a:lstStyle/>
          <a:p>
            <a:r>
              <a:rPr lang="en-US" smtClean="0"/>
              <a:t>Gout</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a:t>“Whether lead in drink really did cause gout is still debated because there seems to be no reason why this metal should suddenly cause crystals of uric acid to form between the joints, but it </a:t>
            </a:r>
            <a:r>
              <a:rPr lang="en-US" dirty="0" smtClean="0"/>
              <a:t>does (</a:t>
            </a:r>
            <a:r>
              <a:rPr lang="en-US" dirty="0" err="1" smtClean="0"/>
              <a:t>Emsley</a:t>
            </a:r>
            <a:r>
              <a:rPr lang="en-US" dirty="0" smtClean="0"/>
              <a:t> p.285).”  </a:t>
            </a:r>
          </a:p>
          <a:p>
            <a:pPr fontAlgn="auto">
              <a:spcAft>
                <a:spcPts val="0"/>
              </a:spcAft>
              <a:buFont typeface="Arial" pitchFamily="34" charset="0"/>
              <a:buChar char="•"/>
              <a:defRPr/>
            </a:pPr>
            <a:r>
              <a:rPr lang="en-US" dirty="0"/>
              <a:t>“Lead appears to interfere with the ability of the kidneys to excrete uric acid so the blood level increase until it reaches a critical level when it suddenly </a:t>
            </a:r>
            <a:r>
              <a:rPr lang="en-US" dirty="0" smtClean="0"/>
              <a:t>crystallizes (</a:t>
            </a:r>
            <a:r>
              <a:rPr lang="en-US" dirty="0" err="1" smtClean="0"/>
              <a:t>Emsley</a:t>
            </a:r>
            <a:r>
              <a:rPr lang="en-US" dirty="0" smtClean="0"/>
              <a:t> p.285)”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b="-33000"/>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solidFill>
            <a:srgbClr val="009900"/>
          </a:solidFill>
        </p:spPr>
        <p:txBody>
          <a:bodyPr/>
          <a:lstStyle/>
          <a:p>
            <a:r>
              <a:rPr lang="en-US" smtClean="0"/>
              <a:t>Gout</a:t>
            </a:r>
          </a:p>
        </p:txBody>
      </p:sp>
      <p:sp>
        <p:nvSpPr>
          <p:cNvPr id="21507" name="Content Placeholder 2"/>
          <p:cNvSpPr>
            <a:spLocks noGrp="1"/>
          </p:cNvSpPr>
          <p:nvPr>
            <p:ph idx="1"/>
          </p:nvPr>
        </p:nvSpPr>
        <p:spPr>
          <a:xfrm>
            <a:off x="457200" y="1371600"/>
            <a:ext cx="8229600" cy="4800600"/>
          </a:xfrm>
        </p:spPr>
        <p:txBody>
          <a:bodyPr/>
          <a:lstStyle/>
          <a:p>
            <a:pPr>
              <a:buFont typeface="Arial" charset="0"/>
              <a:buNone/>
            </a:pPr>
            <a:r>
              <a:rPr lang="en-US" sz="1600" smtClean="0"/>
              <a:t>Men are more prone to gout; they have higher levels of uric acid in their blood.</a:t>
            </a:r>
          </a:p>
          <a:p>
            <a:r>
              <a:rPr lang="en-US" sz="1600" smtClean="0"/>
              <a:t>Some men in history who have been known to have gout: </a:t>
            </a:r>
          </a:p>
          <a:p>
            <a:pPr lvl="1"/>
            <a:r>
              <a:rPr lang="en-US" sz="1600" smtClean="0"/>
              <a:t>Benjamin Franklin</a:t>
            </a:r>
          </a:p>
          <a:p>
            <a:pPr lvl="1"/>
            <a:r>
              <a:rPr lang="en-US" sz="1600" smtClean="0"/>
              <a:t>British Prime Minister William Pitt</a:t>
            </a:r>
          </a:p>
          <a:p>
            <a:pPr lvl="1"/>
            <a:r>
              <a:rPr lang="en-US" sz="1600" smtClean="0"/>
              <a:t>Poet Alfred Lord Tennyson</a:t>
            </a:r>
          </a:p>
          <a:p>
            <a:pPr lvl="1"/>
            <a:r>
              <a:rPr lang="en-US" sz="1600" smtClean="0"/>
              <a:t>Charles Darwin</a:t>
            </a:r>
          </a:p>
          <a:p>
            <a:pPr lvl="1"/>
            <a:r>
              <a:rPr lang="en-US" sz="1600" smtClean="0"/>
              <a:t>John Wesley (founder of Methodism)</a:t>
            </a:r>
          </a:p>
          <a:p>
            <a:r>
              <a:rPr lang="en-US" sz="1600" smtClean="0"/>
              <a:t>Hypothesized that these men had gout also:</a:t>
            </a:r>
          </a:p>
          <a:p>
            <a:pPr lvl="1"/>
            <a:r>
              <a:rPr lang="en-US" sz="1600" smtClean="0"/>
              <a:t>Alexander the Great</a:t>
            </a:r>
          </a:p>
          <a:p>
            <a:pPr lvl="1"/>
            <a:r>
              <a:rPr lang="en-US" sz="1600" smtClean="0"/>
              <a:t>Kubla Khan</a:t>
            </a:r>
          </a:p>
          <a:p>
            <a:pPr lvl="1"/>
            <a:r>
              <a:rPr lang="en-US" sz="1600" smtClean="0"/>
              <a:t>Christopher Columbus</a:t>
            </a:r>
          </a:p>
          <a:p>
            <a:pPr lvl="1"/>
            <a:r>
              <a:rPr lang="en-US" sz="1600" smtClean="0"/>
              <a:t>Martin Luther</a:t>
            </a:r>
          </a:p>
          <a:p>
            <a:pPr lvl="1"/>
            <a:r>
              <a:rPr lang="en-US" sz="1600" smtClean="0"/>
              <a:t>John Milton </a:t>
            </a:r>
          </a:p>
          <a:p>
            <a:pPr lvl="1"/>
            <a:r>
              <a:rPr lang="en-US" sz="1600" smtClean="0"/>
              <a:t>Isaac Newton</a:t>
            </a:r>
          </a:p>
          <a:p>
            <a:pPr lvl="1">
              <a:buFont typeface="Arial" charset="0"/>
              <a:buNone/>
            </a:pPr>
            <a:r>
              <a:rPr lang="en-US" sz="1600" smtClean="0"/>
              <a:t>More than a third of all these men had elevated levels of lead in their blood and all enjoyed port wine</a:t>
            </a:r>
          </a:p>
          <a:p>
            <a:pPr>
              <a:buFont typeface="Arial" charset="0"/>
              <a:buNone/>
            </a:pPr>
            <a:r>
              <a:rPr lang="en-US" sz="1600" smtClean="0"/>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2128</Words>
  <Application>Microsoft Office PowerPoint</Application>
  <PresentationFormat>On-screen Show (4:3)</PresentationFormat>
  <Paragraphs>154</Paragraphs>
  <Slides>20</Slides>
  <Notes>0</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20</vt:i4>
      </vt:variant>
    </vt:vector>
  </HeadingPairs>
  <TitlesOfParts>
    <vt:vector size="23" baseType="lpstr">
      <vt:lpstr>Calibri</vt:lpstr>
      <vt:lpstr>Arial</vt:lpstr>
      <vt:lpstr>Office Theme</vt:lpstr>
      <vt:lpstr>Introduction</vt:lpstr>
      <vt:lpstr>Symptoms in Children</vt:lpstr>
      <vt:lpstr>Symptoms in Children</vt:lpstr>
      <vt:lpstr>Symptoms in Adults </vt:lpstr>
      <vt:lpstr>Symptoms in Adults</vt:lpstr>
      <vt:lpstr>Degree of Affects</vt:lpstr>
      <vt:lpstr>Gout</vt:lpstr>
      <vt:lpstr>Gout</vt:lpstr>
      <vt:lpstr>Gout</vt:lpstr>
      <vt:lpstr>Devon Colic  a case of accidental lead poisoning</vt:lpstr>
      <vt:lpstr>George Frederick Handel  1685-1759</vt:lpstr>
      <vt:lpstr> Ludwig van Beethoven  1770-1827 </vt:lpstr>
      <vt:lpstr>King George III</vt:lpstr>
      <vt:lpstr>King George III</vt:lpstr>
      <vt:lpstr>1849 Mass Lead Poisoning </vt:lpstr>
      <vt:lpstr> Thomas Taylor </vt:lpstr>
      <vt:lpstr> Honora Turner </vt:lpstr>
      <vt:lpstr> Louisa Jan Taylor </vt:lpstr>
      <vt:lpstr>Louisa Jan Taylor</vt:lpstr>
      <vt:lpstr> Pope Clement II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Maria Rose</dc:creator>
  <cp:lastModifiedBy>Information Technology Services</cp:lastModifiedBy>
  <cp:revision>46</cp:revision>
  <dcterms:created xsi:type="dcterms:W3CDTF">2008-12-11T00:52:17Z</dcterms:created>
  <dcterms:modified xsi:type="dcterms:W3CDTF">2008-12-15T22:33:06Z</dcterms:modified>
</cp:coreProperties>
</file>