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43891200" cy="384048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131" autoAdjust="0"/>
    <p:restoredTop sz="91333" autoAdjust="0"/>
  </p:normalViewPr>
  <p:slideViewPr>
    <p:cSldViewPr>
      <p:cViewPr varScale="1">
        <p:scale>
          <a:sx n="14" d="100"/>
          <a:sy n="14" d="100"/>
        </p:scale>
        <p:origin x="-1944" y="-234"/>
      </p:cViewPr>
      <p:guideLst>
        <p:guide orient="horz" pos="12096"/>
        <p:guide pos="13824"/>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1930063"/>
            <a:ext cx="37306250"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21763038"/>
            <a:ext cx="30724475"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88315BE-1994-4B0F-9A47-65B57EE4EBC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C0703A1-5EC6-4E6B-9443-842BA9A3536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2163" y="3413125"/>
            <a:ext cx="9326562" cy="307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92475" y="3413125"/>
            <a:ext cx="27827288" cy="307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060DC3E-A027-40A2-80B9-29A9155580C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4027FDF-B569-461F-A83B-3C6A2BD02C9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4679275"/>
            <a:ext cx="37307838"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6278225"/>
            <a:ext cx="37307838"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34D21B2-2E85-4C0E-AA8B-87E2F083849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92475" y="11095038"/>
            <a:ext cx="18576925" cy="2304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11095038"/>
            <a:ext cx="18576925" cy="2304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EDBBB7A-41B2-44F2-9552-AE371DC32A0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538288"/>
            <a:ext cx="39503350"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8596313"/>
            <a:ext cx="1939290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2179300"/>
            <a:ext cx="1939290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8596313"/>
            <a:ext cx="19400837"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2179300"/>
            <a:ext cx="19400837"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6D23AE58-2B30-47CE-A890-4D4E9B8F48E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752ADF3-A4A3-433E-9DC7-61BCB10D116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6BAE5EE6-8186-434C-8DAB-1D440406B93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528763"/>
            <a:ext cx="1443990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528763"/>
            <a:ext cx="245364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8035925"/>
            <a:ext cx="1443990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996A9ED-9501-4E3D-BED7-7951AFC841A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6882725"/>
            <a:ext cx="26335037"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3432175"/>
            <a:ext cx="26335037"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30057725"/>
            <a:ext cx="26335037"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89A11A4-9221-4015-A821-E8CFE084681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2475" y="3413125"/>
            <a:ext cx="37306250" cy="6400800"/>
          </a:xfrm>
          <a:prstGeom prst="rect">
            <a:avLst/>
          </a:prstGeom>
          <a:noFill/>
          <a:ln w="9525">
            <a:noFill/>
            <a:miter lim="800000"/>
            <a:headEnd/>
            <a:tailEnd/>
          </a:ln>
        </p:spPr>
        <p:txBody>
          <a:bodyPr vert="horz" wrap="square" lIns="470258" tIns="235129" rIns="470258" bIns="235129"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292475" y="11095038"/>
            <a:ext cx="37306250" cy="23042562"/>
          </a:xfrm>
          <a:prstGeom prst="rect">
            <a:avLst/>
          </a:prstGeom>
          <a:noFill/>
          <a:ln w="9525">
            <a:noFill/>
            <a:miter lim="800000"/>
            <a:headEnd/>
            <a:tailEnd/>
          </a:ln>
        </p:spPr>
        <p:txBody>
          <a:bodyPr vert="horz" wrap="square" lIns="470258" tIns="235129" rIns="470258" bIns="2351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292475" y="34991675"/>
            <a:ext cx="9144000" cy="2559050"/>
          </a:xfrm>
          <a:prstGeom prst="rect">
            <a:avLst/>
          </a:prstGeom>
          <a:noFill/>
          <a:ln w="9525">
            <a:noFill/>
            <a:miter lim="800000"/>
            <a:headEnd/>
            <a:tailEnd/>
          </a:ln>
        </p:spPr>
        <p:txBody>
          <a:bodyPr vert="horz" wrap="square" lIns="470258" tIns="235129" rIns="470258" bIns="235129" numCol="1" anchor="t" anchorCtr="0" compatLnSpc="1">
            <a:prstTxWarp prst="textNoShape">
              <a:avLst/>
            </a:prstTxWarp>
          </a:bodyPr>
          <a:lstStyle>
            <a:lvl1pPr eaLnBrk="0" hangingPunct="0">
              <a:defRPr sz="7200"/>
            </a:lvl1pPr>
          </a:lstStyle>
          <a:p>
            <a:endParaRPr lang="en-US"/>
          </a:p>
        </p:txBody>
      </p:sp>
      <p:sp>
        <p:nvSpPr>
          <p:cNvPr id="1029" name="Rectangle 5"/>
          <p:cNvSpPr>
            <a:spLocks noGrp="1" noChangeArrowheads="1"/>
          </p:cNvSpPr>
          <p:nvPr>
            <p:ph type="ftr" sz="quarter" idx="3"/>
          </p:nvPr>
        </p:nvSpPr>
        <p:spPr bwMode="auto">
          <a:xfrm>
            <a:off x="14995525" y="34991675"/>
            <a:ext cx="13900150" cy="2559050"/>
          </a:xfrm>
          <a:prstGeom prst="rect">
            <a:avLst/>
          </a:prstGeom>
          <a:noFill/>
          <a:ln w="9525">
            <a:noFill/>
            <a:miter lim="800000"/>
            <a:headEnd/>
            <a:tailEnd/>
          </a:ln>
        </p:spPr>
        <p:txBody>
          <a:bodyPr vert="horz" wrap="square" lIns="470258" tIns="235129" rIns="470258" bIns="235129" numCol="1" anchor="t" anchorCtr="0" compatLnSpc="1">
            <a:prstTxWarp prst="textNoShape">
              <a:avLst/>
            </a:prstTxWarp>
          </a:bodyPr>
          <a:lstStyle>
            <a:lvl1pPr algn="ctr" eaLnBrk="0" hangingPunct="0">
              <a:defRPr sz="7200"/>
            </a:lvl1pPr>
          </a:lstStyle>
          <a:p>
            <a:endParaRPr lang="en-US"/>
          </a:p>
        </p:txBody>
      </p:sp>
      <p:sp>
        <p:nvSpPr>
          <p:cNvPr id="1030" name="Rectangle 6"/>
          <p:cNvSpPr>
            <a:spLocks noGrp="1" noChangeArrowheads="1"/>
          </p:cNvSpPr>
          <p:nvPr>
            <p:ph type="sldNum" sz="quarter" idx="4"/>
          </p:nvPr>
        </p:nvSpPr>
        <p:spPr bwMode="auto">
          <a:xfrm>
            <a:off x="31454725" y="34991675"/>
            <a:ext cx="9144000" cy="2559050"/>
          </a:xfrm>
          <a:prstGeom prst="rect">
            <a:avLst/>
          </a:prstGeom>
          <a:noFill/>
          <a:ln w="9525">
            <a:noFill/>
            <a:miter lim="800000"/>
            <a:headEnd/>
            <a:tailEnd/>
          </a:ln>
        </p:spPr>
        <p:txBody>
          <a:bodyPr vert="horz" wrap="square" lIns="470258" tIns="235129" rIns="470258" bIns="235129" numCol="1" anchor="t" anchorCtr="0" compatLnSpc="1">
            <a:prstTxWarp prst="textNoShape">
              <a:avLst/>
            </a:prstTxWarp>
          </a:bodyPr>
          <a:lstStyle>
            <a:lvl1pPr algn="r" eaLnBrk="0" hangingPunct="0">
              <a:defRPr sz="7200"/>
            </a:lvl1pPr>
          </a:lstStyle>
          <a:p>
            <a:fld id="{A532B363-2B94-4C24-9C70-7E533273EBF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702175" rtl="0" eaLnBrk="0" fontAlgn="base" hangingPunct="0">
        <a:spcBef>
          <a:spcPct val="0"/>
        </a:spcBef>
        <a:spcAft>
          <a:spcPct val="0"/>
        </a:spcAft>
        <a:defRPr sz="22600">
          <a:solidFill>
            <a:schemeClr val="tx2"/>
          </a:solidFill>
          <a:latin typeface="+mj-lt"/>
          <a:ea typeface="+mj-ea"/>
          <a:cs typeface="+mj-cs"/>
        </a:defRPr>
      </a:lvl1pPr>
      <a:lvl2pPr algn="ctr" defTabSz="4702175" rtl="0" eaLnBrk="0" fontAlgn="base" hangingPunct="0">
        <a:spcBef>
          <a:spcPct val="0"/>
        </a:spcBef>
        <a:spcAft>
          <a:spcPct val="0"/>
        </a:spcAft>
        <a:defRPr sz="22600">
          <a:solidFill>
            <a:schemeClr val="tx2"/>
          </a:solidFill>
          <a:latin typeface="Arial" charset="0"/>
          <a:ea typeface="ＭＳ Ｐゴシック" pitchFamily="32" charset="-128"/>
        </a:defRPr>
      </a:lvl2pPr>
      <a:lvl3pPr algn="ctr" defTabSz="4702175" rtl="0" eaLnBrk="0" fontAlgn="base" hangingPunct="0">
        <a:spcBef>
          <a:spcPct val="0"/>
        </a:spcBef>
        <a:spcAft>
          <a:spcPct val="0"/>
        </a:spcAft>
        <a:defRPr sz="22600">
          <a:solidFill>
            <a:schemeClr val="tx2"/>
          </a:solidFill>
          <a:latin typeface="Arial" charset="0"/>
          <a:ea typeface="ＭＳ Ｐゴシック" pitchFamily="32" charset="-128"/>
        </a:defRPr>
      </a:lvl3pPr>
      <a:lvl4pPr algn="ctr" defTabSz="4702175" rtl="0" eaLnBrk="0" fontAlgn="base" hangingPunct="0">
        <a:spcBef>
          <a:spcPct val="0"/>
        </a:spcBef>
        <a:spcAft>
          <a:spcPct val="0"/>
        </a:spcAft>
        <a:defRPr sz="22600">
          <a:solidFill>
            <a:schemeClr val="tx2"/>
          </a:solidFill>
          <a:latin typeface="Arial" charset="0"/>
          <a:ea typeface="ＭＳ Ｐゴシック" pitchFamily="32" charset="-128"/>
        </a:defRPr>
      </a:lvl4pPr>
      <a:lvl5pPr algn="ctr" defTabSz="4702175" rtl="0" eaLnBrk="0" fontAlgn="base" hangingPunct="0">
        <a:spcBef>
          <a:spcPct val="0"/>
        </a:spcBef>
        <a:spcAft>
          <a:spcPct val="0"/>
        </a:spcAft>
        <a:defRPr sz="22600">
          <a:solidFill>
            <a:schemeClr val="tx2"/>
          </a:solidFill>
          <a:latin typeface="Arial" charset="0"/>
          <a:ea typeface="ＭＳ Ｐゴシック" pitchFamily="32" charset="-128"/>
        </a:defRPr>
      </a:lvl5pPr>
      <a:lvl6pPr marL="457200" algn="ctr" defTabSz="4702175" rtl="0" fontAlgn="base">
        <a:spcBef>
          <a:spcPct val="0"/>
        </a:spcBef>
        <a:spcAft>
          <a:spcPct val="0"/>
        </a:spcAft>
        <a:defRPr sz="22600">
          <a:solidFill>
            <a:schemeClr val="tx2"/>
          </a:solidFill>
          <a:latin typeface="Arial" charset="0"/>
          <a:ea typeface="ＭＳ Ｐゴシック" pitchFamily="32" charset="-128"/>
        </a:defRPr>
      </a:lvl6pPr>
      <a:lvl7pPr marL="914400" algn="ctr" defTabSz="4702175" rtl="0" fontAlgn="base">
        <a:spcBef>
          <a:spcPct val="0"/>
        </a:spcBef>
        <a:spcAft>
          <a:spcPct val="0"/>
        </a:spcAft>
        <a:defRPr sz="22600">
          <a:solidFill>
            <a:schemeClr val="tx2"/>
          </a:solidFill>
          <a:latin typeface="Arial" charset="0"/>
          <a:ea typeface="ＭＳ Ｐゴシック" pitchFamily="32" charset="-128"/>
        </a:defRPr>
      </a:lvl7pPr>
      <a:lvl8pPr marL="1371600" algn="ctr" defTabSz="4702175" rtl="0" fontAlgn="base">
        <a:spcBef>
          <a:spcPct val="0"/>
        </a:spcBef>
        <a:spcAft>
          <a:spcPct val="0"/>
        </a:spcAft>
        <a:defRPr sz="22600">
          <a:solidFill>
            <a:schemeClr val="tx2"/>
          </a:solidFill>
          <a:latin typeface="Arial" charset="0"/>
          <a:ea typeface="ＭＳ Ｐゴシック" pitchFamily="32" charset="-128"/>
        </a:defRPr>
      </a:lvl8pPr>
      <a:lvl9pPr marL="1828800" algn="ctr" defTabSz="4702175" rtl="0" fontAlgn="base">
        <a:spcBef>
          <a:spcPct val="0"/>
        </a:spcBef>
        <a:spcAft>
          <a:spcPct val="0"/>
        </a:spcAft>
        <a:defRPr sz="22600">
          <a:solidFill>
            <a:schemeClr val="tx2"/>
          </a:solidFill>
          <a:latin typeface="Arial" charset="0"/>
          <a:ea typeface="ＭＳ Ｐゴシック" pitchFamily="32" charset="-128"/>
        </a:defRPr>
      </a:lvl9pPr>
    </p:titleStyle>
    <p:bodyStyle>
      <a:lvl1pPr marL="1763713" indent="-1763713" algn="l" defTabSz="4702175" rtl="0" eaLnBrk="0" fontAlgn="base" hangingPunct="0">
        <a:spcBef>
          <a:spcPct val="20000"/>
        </a:spcBef>
        <a:spcAft>
          <a:spcPct val="0"/>
        </a:spcAft>
        <a:buChar char="•"/>
        <a:defRPr sz="16500">
          <a:solidFill>
            <a:schemeClr val="tx1"/>
          </a:solidFill>
          <a:latin typeface="+mn-lt"/>
          <a:ea typeface="+mn-ea"/>
          <a:cs typeface="+mn-cs"/>
        </a:defRPr>
      </a:lvl1pPr>
      <a:lvl2pPr marL="3821113" indent="-1470025" algn="l" defTabSz="4702175" rtl="0" eaLnBrk="0" fontAlgn="base" hangingPunct="0">
        <a:spcBef>
          <a:spcPct val="20000"/>
        </a:spcBef>
        <a:spcAft>
          <a:spcPct val="0"/>
        </a:spcAft>
        <a:buChar char="–"/>
        <a:defRPr sz="14400">
          <a:solidFill>
            <a:schemeClr val="tx1"/>
          </a:solidFill>
          <a:latin typeface="+mn-lt"/>
          <a:ea typeface="+mn-ea"/>
        </a:defRPr>
      </a:lvl2pPr>
      <a:lvl3pPr marL="5878513" indent="-1176338" algn="l" defTabSz="4702175" rtl="0" eaLnBrk="0" fontAlgn="base" hangingPunct="0">
        <a:spcBef>
          <a:spcPct val="20000"/>
        </a:spcBef>
        <a:spcAft>
          <a:spcPct val="0"/>
        </a:spcAft>
        <a:buChar char="•"/>
        <a:defRPr sz="12300">
          <a:solidFill>
            <a:schemeClr val="tx1"/>
          </a:solidFill>
          <a:latin typeface="+mn-lt"/>
          <a:ea typeface="+mn-ea"/>
        </a:defRPr>
      </a:lvl3pPr>
      <a:lvl4pPr marL="8229600" indent="-1176338" algn="l" defTabSz="4702175" rtl="0" eaLnBrk="0" fontAlgn="base" hangingPunct="0">
        <a:spcBef>
          <a:spcPct val="20000"/>
        </a:spcBef>
        <a:spcAft>
          <a:spcPct val="0"/>
        </a:spcAft>
        <a:buChar char="–"/>
        <a:defRPr sz="10300">
          <a:solidFill>
            <a:schemeClr val="tx1"/>
          </a:solidFill>
          <a:latin typeface="+mn-lt"/>
          <a:ea typeface="+mn-ea"/>
        </a:defRPr>
      </a:lvl4pPr>
      <a:lvl5pPr marL="10580688" indent="-1174750" algn="l" defTabSz="4702175" rtl="0" eaLnBrk="0" fontAlgn="base" hangingPunct="0">
        <a:spcBef>
          <a:spcPct val="20000"/>
        </a:spcBef>
        <a:spcAft>
          <a:spcPct val="0"/>
        </a:spcAft>
        <a:buChar char="»"/>
        <a:defRPr sz="10300">
          <a:solidFill>
            <a:schemeClr val="tx1"/>
          </a:solidFill>
          <a:latin typeface="+mn-lt"/>
          <a:ea typeface="+mn-ea"/>
        </a:defRPr>
      </a:lvl5pPr>
      <a:lvl6pPr marL="11037888" indent="-1174750" algn="l" defTabSz="4702175" rtl="0" fontAlgn="base">
        <a:spcBef>
          <a:spcPct val="20000"/>
        </a:spcBef>
        <a:spcAft>
          <a:spcPct val="0"/>
        </a:spcAft>
        <a:buChar char="»"/>
        <a:defRPr sz="10300">
          <a:solidFill>
            <a:schemeClr val="tx1"/>
          </a:solidFill>
          <a:latin typeface="+mn-lt"/>
          <a:ea typeface="+mn-ea"/>
        </a:defRPr>
      </a:lvl6pPr>
      <a:lvl7pPr marL="11495088" indent="-1174750" algn="l" defTabSz="4702175" rtl="0" fontAlgn="base">
        <a:spcBef>
          <a:spcPct val="20000"/>
        </a:spcBef>
        <a:spcAft>
          <a:spcPct val="0"/>
        </a:spcAft>
        <a:buChar char="»"/>
        <a:defRPr sz="10300">
          <a:solidFill>
            <a:schemeClr val="tx1"/>
          </a:solidFill>
          <a:latin typeface="+mn-lt"/>
          <a:ea typeface="+mn-ea"/>
        </a:defRPr>
      </a:lvl7pPr>
      <a:lvl8pPr marL="11952288" indent="-1174750" algn="l" defTabSz="4702175" rtl="0" fontAlgn="base">
        <a:spcBef>
          <a:spcPct val="20000"/>
        </a:spcBef>
        <a:spcAft>
          <a:spcPct val="0"/>
        </a:spcAft>
        <a:buChar char="»"/>
        <a:defRPr sz="10300">
          <a:solidFill>
            <a:schemeClr val="tx1"/>
          </a:solidFill>
          <a:latin typeface="+mn-lt"/>
          <a:ea typeface="+mn-ea"/>
        </a:defRPr>
      </a:lvl8pPr>
      <a:lvl9pPr marL="12409488" indent="-1174750" algn="l" defTabSz="4702175" rtl="0" fontAlgn="base">
        <a:spcBef>
          <a:spcPct val="20000"/>
        </a:spcBef>
        <a:spcAft>
          <a:spcPct val="0"/>
        </a:spcAft>
        <a:buChar char="»"/>
        <a:defRPr sz="103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34"/>
          <p:cNvSpPr>
            <a:spLocks noChangeArrowheads="1"/>
          </p:cNvSpPr>
          <p:nvPr/>
        </p:nvSpPr>
        <p:spPr bwMode="auto">
          <a:xfrm>
            <a:off x="14097000" y="24765000"/>
            <a:ext cx="29870400" cy="990600"/>
          </a:xfrm>
          <a:prstGeom prst="rect">
            <a:avLst/>
          </a:prstGeom>
          <a:solidFill>
            <a:schemeClr val="bg2">
              <a:alpha val="21960"/>
            </a:schemeClr>
          </a:solidFill>
          <a:ln w="9525">
            <a:noFill/>
            <a:miter lim="800000"/>
            <a:headEnd/>
            <a:tailEnd/>
          </a:ln>
        </p:spPr>
        <p:txBody>
          <a:bodyPr wrap="none" anchor="ctr"/>
          <a:lstStyle/>
          <a:p>
            <a:pPr eaLnBrk="0" hangingPunct="0"/>
            <a:endParaRPr lang="en-US"/>
          </a:p>
        </p:txBody>
      </p:sp>
      <p:sp>
        <p:nvSpPr>
          <p:cNvPr id="13314" name="Rectangle 5"/>
          <p:cNvSpPr>
            <a:spLocks noGrp="1" noChangeArrowheads="1"/>
          </p:cNvSpPr>
          <p:nvPr>
            <p:ph type="title"/>
          </p:nvPr>
        </p:nvSpPr>
        <p:spPr>
          <a:xfrm>
            <a:off x="2057400" y="457200"/>
            <a:ext cx="37306250" cy="2682875"/>
          </a:xfrm>
        </p:spPr>
        <p:txBody>
          <a:bodyPr/>
          <a:lstStyle/>
          <a:p>
            <a:pPr eaLnBrk="1" hangingPunct="1"/>
            <a:r>
              <a:rPr lang="en-US" sz="11000" smtClean="0">
                <a:latin typeface="Myriad Pro Bold"/>
              </a:rPr>
              <a:t>Lead in Folk Medicines: A Cure Worse than the Ailment </a:t>
            </a:r>
            <a:br>
              <a:rPr lang="en-US" sz="11000" smtClean="0">
                <a:latin typeface="Myriad Pro Bold"/>
              </a:rPr>
            </a:br>
            <a:r>
              <a:rPr lang="en-US" sz="8000" smtClean="0">
                <a:latin typeface="Myriad Pro"/>
              </a:rPr>
              <a:t>Richard Linchangco</a:t>
            </a:r>
            <a:endParaRPr lang="en-US" sz="8000" smtClean="0"/>
          </a:p>
        </p:txBody>
      </p:sp>
      <p:sp>
        <p:nvSpPr>
          <p:cNvPr id="13315" name="Rectangle 10"/>
          <p:cNvSpPr>
            <a:spLocks noChangeArrowheads="1"/>
          </p:cNvSpPr>
          <p:nvPr/>
        </p:nvSpPr>
        <p:spPr bwMode="auto">
          <a:xfrm>
            <a:off x="14052550" y="10614025"/>
            <a:ext cx="184150" cy="457200"/>
          </a:xfrm>
          <a:prstGeom prst="rect">
            <a:avLst/>
          </a:prstGeom>
          <a:noFill/>
          <a:ln w="9525">
            <a:noFill/>
            <a:miter lim="800000"/>
            <a:headEnd/>
            <a:tailEnd/>
          </a:ln>
        </p:spPr>
        <p:txBody>
          <a:bodyPr wrap="none">
            <a:spAutoFit/>
          </a:bodyPr>
          <a:lstStyle/>
          <a:p>
            <a:pPr eaLnBrk="0" hangingPunct="0"/>
            <a:endParaRPr lang="en-US"/>
          </a:p>
        </p:txBody>
      </p:sp>
      <p:sp>
        <p:nvSpPr>
          <p:cNvPr id="13316" name="Line 11"/>
          <p:cNvSpPr>
            <a:spLocks noChangeShapeType="1"/>
          </p:cNvSpPr>
          <p:nvPr/>
        </p:nvSpPr>
        <p:spPr bwMode="auto">
          <a:xfrm>
            <a:off x="0" y="13716000"/>
            <a:ext cx="43891200" cy="0"/>
          </a:xfrm>
          <a:prstGeom prst="line">
            <a:avLst/>
          </a:prstGeom>
          <a:noFill/>
          <a:ln w="88900">
            <a:solidFill>
              <a:schemeClr val="tx1"/>
            </a:solidFill>
            <a:round/>
            <a:headEnd/>
            <a:tailEnd/>
          </a:ln>
        </p:spPr>
        <p:txBody>
          <a:bodyPr wrap="none" anchor="ctr"/>
          <a:lstStyle/>
          <a:p>
            <a:endParaRPr lang="en-US"/>
          </a:p>
        </p:txBody>
      </p:sp>
      <p:sp>
        <p:nvSpPr>
          <p:cNvPr id="13317" name="Rectangle 12"/>
          <p:cNvSpPr>
            <a:spLocks noChangeArrowheads="1"/>
          </p:cNvSpPr>
          <p:nvPr/>
        </p:nvSpPr>
        <p:spPr bwMode="auto">
          <a:xfrm>
            <a:off x="0" y="4038600"/>
            <a:ext cx="18364200" cy="2682875"/>
          </a:xfrm>
          <a:prstGeom prst="rect">
            <a:avLst/>
          </a:prstGeom>
          <a:noFill/>
          <a:ln w="9525">
            <a:noFill/>
            <a:miter lim="800000"/>
            <a:headEnd/>
            <a:tailEnd/>
          </a:ln>
        </p:spPr>
        <p:txBody>
          <a:bodyPr lIns="470258" tIns="235129" rIns="470258" bIns="235129"/>
          <a:lstStyle/>
          <a:p>
            <a:pPr defTabSz="4702175"/>
            <a:r>
              <a:rPr lang="en-US" sz="6000">
                <a:solidFill>
                  <a:schemeClr val="tx2"/>
                </a:solidFill>
                <a:latin typeface="Myriad Pro Bold"/>
              </a:rPr>
              <a:t>Introduction and brief Overview</a:t>
            </a:r>
            <a:br>
              <a:rPr lang="en-US" sz="6000">
                <a:solidFill>
                  <a:schemeClr val="tx2"/>
                </a:solidFill>
                <a:latin typeface="Myriad Pro Bold"/>
              </a:rPr>
            </a:br>
            <a:r>
              <a:rPr lang="en-US" sz="3200"/>
              <a:t>In trying to combat lead poisoning, public-health policymakers have focused on environmental sources of the toxic metal -- such as paint, gasoline, drinking water, and soil. However a large, but largely unknown source of lead poisoning has been largely ignored. It is a major source of poisoning that is hidden behind a cultural curtain. That source is folk medicine.</a:t>
            </a:r>
          </a:p>
          <a:p>
            <a:pPr defTabSz="4702175"/>
            <a:endParaRPr lang="en-US" sz="3200"/>
          </a:p>
          <a:p>
            <a:pPr defTabSz="4702175" eaLnBrk="0" hangingPunct="0"/>
            <a:r>
              <a:rPr lang="en-US" sz="3200"/>
              <a:t>Folk medicines come from a tradition of medical knowledge developed over centuries within various cultures before the birth of modern medicine. These medicines are so engrained within the cultures and so common that for many people in the world, it is the primary source of health care even after the introduction of modern medicines. For example, in India, 80% of the population uses folk medicines. These include, but are not limited to: Ayurvedic medicine from India, traditional Chinese medicine, and the traditional medicines of South America.</a:t>
            </a:r>
          </a:p>
          <a:p>
            <a:pPr defTabSz="4702175" eaLnBrk="0" hangingPunct="0"/>
            <a:endParaRPr lang="en-US" sz="3200"/>
          </a:p>
          <a:p>
            <a:pPr defTabSz="4702175" eaLnBrk="0" hangingPunct="0"/>
            <a:r>
              <a:rPr lang="en-US" sz="3200"/>
              <a:t>Data and studies from other countries besides the US regarding lead poisoning from folk medicines are hard to find. Therefore, this project will focus mostly on folk medicine-caused lead poisoning in the United States.</a:t>
            </a:r>
          </a:p>
          <a:p>
            <a:pPr defTabSz="4702175"/>
            <a:endParaRPr lang="en-US" sz="3200"/>
          </a:p>
          <a:p>
            <a:pPr defTabSz="4702175"/>
            <a:endParaRPr lang="en-US" sz="3200"/>
          </a:p>
          <a:p>
            <a:pPr defTabSz="4702175"/>
            <a:endParaRPr lang="en-US" sz="3200"/>
          </a:p>
          <a:p>
            <a:pPr defTabSz="4702175"/>
            <a:endParaRPr lang="en-US" sz="3200"/>
          </a:p>
          <a:p>
            <a:pPr defTabSz="4702175"/>
            <a:endParaRPr lang="en-US" sz="3200"/>
          </a:p>
          <a:p>
            <a:pPr defTabSz="4702175"/>
            <a:r>
              <a:rPr lang="en-US" sz="6000">
                <a:solidFill>
                  <a:schemeClr val="tx2"/>
                </a:solidFill>
              </a:rPr>
              <a:t/>
            </a:r>
            <a:br>
              <a:rPr lang="en-US" sz="6000">
                <a:solidFill>
                  <a:schemeClr val="tx2"/>
                </a:solidFill>
              </a:rPr>
            </a:br>
            <a:endParaRPr lang="en-US" sz="6000">
              <a:solidFill>
                <a:schemeClr val="tx2"/>
              </a:solidFill>
            </a:endParaRPr>
          </a:p>
        </p:txBody>
      </p:sp>
      <p:sp>
        <p:nvSpPr>
          <p:cNvPr id="13318" name="Line 14"/>
          <p:cNvSpPr>
            <a:spLocks noChangeShapeType="1"/>
          </p:cNvSpPr>
          <p:nvPr/>
        </p:nvSpPr>
        <p:spPr bwMode="auto">
          <a:xfrm flipH="1" flipV="1">
            <a:off x="18440400" y="3657600"/>
            <a:ext cx="152400" cy="9982200"/>
          </a:xfrm>
          <a:prstGeom prst="line">
            <a:avLst/>
          </a:prstGeom>
          <a:noFill/>
          <a:ln w="88900">
            <a:solidFill>
              <a:schemeClr val="tx1"/>
            </a:solidFill>
            <a:round/>
            <a:headEnd/>
            <a:tailEnd/>
          </a:ln>
        </p:spPr>
        <p:txBody>
          <a:bodyPr wrap="none" anchor="ctr"/>
          <a:lstStyle/>
          <a:p>
            <a:endParaRPr lang="en-US"/>
          </a:p>
        </p:txBody>
      </p:sp>
      <p:sp>
        <p:nvSpPr>
          <p:cNvPr id="13319" name="Rectangle 15"/>
          <p:cNvSpPr>
            <a:spLocks noChangeArrowheads="1"/>
          </p:cNvSpPr>
          <p:nvPr/>
        </p:nvSpPr>
        <p:spPr bwMode="auto">
          <a:xfrm>
            <a:off x="18669000" y="3581400"/>
            <a:ext cx="25222200" cy="2682875"/>
          </a:xfrm>
          <a:prstGeom prst="rect">
            <a:avLst/>
          </a:prstGeom>
          <a:noFill/>
          <a:ln w="9525">
            <a:noFill/>
            <a:miter lim="800000"/>
            <a:headEnd/>
            <a:tailEnd/>
          </a:ln>
        </p:spPr>
        <p:txBody>
          <a:bodyPr lIns="470258" tIns="235129" rIns="470258" bIns="235129"/>
          <a:lstStyle/>
          <a:p>
            <a:pPr defTabSz="4702175"/>
            <a:r>
              <a:rPr lang="en-US" sz="6000">
                <a:solidFill>
                  <a:schemeClr val="tx2"/>
                </a:solidFill>
                <a:latin typeface="Myriad Pro Bold"/>
              </a:rPr>
              <a:t>Which folk medicines contain lead?</a:t>
            </a:r>
            <a:br>
              <a:rPr lang="en-US" sz="6000">
                <a:solidFill>
                  <a:schemeClr val="tx2"/>
                </a:solidFill>
                <a:latin typeface="Myriad Pro Bold"/>
              </a:rPr>
            </a:br>
            <a:r>
              <a:rPr lang="en-US" sz="3200"/>
              <a:t>Lead can be found in the folk and herbal remedies of South American, Middle Eastern, Ayurvedic, and Chinese traditional medicine..</a:t>
            </a:r>
          </a:p>
          <a:p>
            <a:pPr defTabSz="4702175"/>
            <a:r>
              <a:rPr lang="en-US" sz="3200">
                <a:solidFill>
                  <a:schemeClr val="tx2"/>
                </a:solidFill>
              </a:rPr>
              <a:t>Below is a table of common folk medicines which contain lead, a basic description, the origin of the medicine, and the ailments they are supposed to treat.</a:t>
            </a:r>
          </a:p>
          <a:p>
            <a:pPr defTabSz="4702175"/>
            <a:endParaRPr lang="en-US" sz="3200">
              <a:solidFill>
                <a:schemeClr val="tx2"/>
              </a:solidFill>
            </a:endParaRPr>
          </a:p>
          <a:p>
            <a:pPr defTabSz="4702175"/>
            <a:endParaRPr lang="en-US" sz="3200">
              <a:solidFill>
                <a:schemeClr val="tx2"/>
              </a:solidFill>
            </a:endParaRPr>
          </a:p>
          <a:p>
            <a:pPr defTabSz="4702175"/>
            <a:endParaRPr lang="en-US" sz="3200">
              <a:solidFill>
                <a:schemeClr val="tx2"/>
              </a:solidFill>
            </a:endParaRPr>
          </a:p>
          <a:p>
            <a:pPr defTabSz="4702175"/>
            <a:endParaRPr lang="en-US" sz="6000">
              <a:solidFill>
                <a:schemeClr val="tx2"/>
              </a:solidFill>
            </a:endParaRPr>
          </a:p>
        </p:txBody>
      </p:sp>
      <p:sp>
        <p:nvSpPr>
          <p:cNvPr id="13320" name="Line 16"/>
          <p:cNvSpPr>
            <a:spLocks noChangeShapeType="1"/>
          </p:cNvSpPr>
          <p:nvPr/>
        </p:nvSpPr>
        <p:spPr bwMode="auto">
          <a:xfrm>
            <a:off x="0" y="36576000"/>
            <a:ext cx="43891200" cy="0"/>
          </a:xfrm>
          <a:prstGeom prst="line">
            <a:avLst/>
          </a:prstGeom>
          <a:noFill/>
          <a:ln w="88900">
            <a:solidFill>
              <a:schemeClr val="tx1"/>
            </a:solidFill>
            <a:round/>
            <a:headEnd/>
            <a:tailEnd/>
          </a:ln>
        </p:spPr>
        <p:txBody>
          <a:bodyPr wrap="none" anchor="ctr"/>
          <a:lstStyle/>
          <a:p>
            <a:endParaRPr lang="en-US"/>
          </a:p>
        </p:txBody>
      </p:sp>
      <p:sp>
        <p:nvSpPr>
          <p:cNvPr id="13321" name="Line 17"/>
          <p:cNvSpPr>
            <a:spLocks noChangeShapeType="1"/>
          </p:cNvSpPr>
          <p:nvPr/>
        </p:nvSpPr>
        <p:spPr bwMode="auto">
          <a:xfrm>
            <a:off x="0" y="32689800"/>
            <a:ext cx="43891200" cy="0"/>
          </a:xfrm>
          <a:prstGeom prst="line">
            <a:avLst/>
          </a:prstGeom>
          <a:noFill/>
          <a:ln w="88900">
            <a:solidFill>
              <a:schemeClr val="tx1"/>
            </a:solidFill>
            <a:round/>
            <a:headEnd/>
            <a:tailEnd/>
          </a:ln>
        </p:spPr>
        <p:txBody>
          <a:bodyPr wrap="none" anchor="ctr"/>
          <a:lstStyle/>
          <a:p>
            <a:endParaRPr lang="en-US"/>
          </a:p>
        </p:txBody>
      </p:sp>
      <p:sp>
        <p:nvSpPr>
          <p:cNvPr id="13322" name="Rectangle 18"/>
          <p:cNvSpPr>
            <a:spLocks noChangeArrowheads="1"/>
          </p:cNvSpPr>
          <p:nvPr/>
        </p:nvSpPr>
        <p:spPr bwMode="auto">
          <a:xfrm>
            <a:off x="0" y="32689800"/>
            <a:ext cx="43891200" cy="2682875"/>
          </a:xfrm>
          <a:prstGeom prst="rect">
            <a:avLst/>
          </a:prstGeom>
          <a:noFill/>
          <a:ln w="9525">
            <a:noFill/>
            <a:miter lim="800000"/>
            <a:headEnd/>
            <a:tailEnd/>
          </a:ln>
        </p:spPr>
        <p:txBody>
          <a:bodyPr lIns="470258" tIns="235129" rIns="470258" bIns="235129"/>
          <a:lstStyle/>
          <a:p>
            <a:pPr eaLnBrk="0" hangingPunct="0"/>
            <a:r>
              <a:rPr lang="en-US" sz="6000">
                <a:solidFill>
                  <a:schemeClr val="tx2"/>
                </a:solidFill>
                <a:latin typeface="Myriad Pro Bold"/>
              </a:rPr>
              <a:t>What can be done to prevent lead poisoning from folk medicines?</a:t>
            </a:r>
            <a:br>
              <a:rPr lang="en-US" sz="6000">
                <a:solidFill>
                  <a:schemeClr val="tx2"/>
                </a:solidFill>
                <a:latin typeface="Myriad Pro Bold"/>
              </a:rPr>
            </a:br>
            <a:r>
              <a:rPr lang="en-US" sz="3200"/>
              <a:t>Several things can be done to prevent lead poisoning from these medicines. One possibility is tighter monitoring of the medicines and herbal supplements and more testing of them done by the FDA. However, this has limited efficacy due to the fact that most of the medicines are “smuggled” into the US. Additionally, the issue is not well-known publically. Most of the concern for lead poisoning comes out of lead paint, lead in toys, and lead in the soil. Therefore, publicizing the dangers of the folk medicines is a relatively cheap, effective way of preventing cases of lead poisoning from these medicines. Public health officials, especially in the more affected areas like the Southwest, should run a public service announcement campaign.</a:t>
            </a:r>
          </a:p>
          <a:p>
            <a:pPr eaLnBrk="0" hangingPunct="0"/>
            <a:r>
              <a:rPr lang="en-US" sz="3200"/>
              <a:t>Still, the medicines will be available. Because of the traditional, cultural basis of these medicines, they cannot be completely eliminated. However, preventing more cases by monitoring and increasing public knowledge is a definite possibility.</a:t>
            </a:r>
          </a:p>
          <a:p>
            <a:r>
              <a:rPr lang="en-US" sz="6000">
                <a:solidFill>
                  <a:schemeClr val="tx2"/>
                </a:solidFill>
              </a:rPr>
              <a:t/>
            </a:r>
            <a:br>
              <a:rPr lang="en-US" sz="6000">
                <a:solidFill>
                  <a:schemeClr val="tx2"/>
                </a:solidFill>
              </a:rPr>
            </a:br>
            <a:endParaRPr lang="en-US" sz="6000">
              <a:solidFill>
                <a:schemeClr val="tx2"/>
              </a:solidFill>
            </a:endParaRPr>
          </a:p>
        </p:txBody>
      </p:sp>
      <p:sp>
        <p:nvSpPr>
          <p:cNvPr id="13323" name="Line 19"/>
          <p:cNvSpPr>
            <a:spLocks noChangeShapeType="1"/>
          </p:cNvSpPr>
          <p:nvPr/>
        </p:nvSpPr>
        <p:spPr bwMode="auto">
          <a:xfrm>
            <a:off x="14097000" y="13639800"/>
            <a:ext cx="46038" cy="19050000"/>
          </a:xfrm>
          <a:prstGeom prst="line">
            <a:avLst/>
          </a:prstGeom>
          <a:noFill/>
          <a:ln w="88900">
            <a:solidFill>
              <a:schemeClr val="tx1"/>
            </a:solidFill>
            <a:round/>
            <a:headEnd/>
            <a:tailEnd/>
          </a:ln>
        </p:spPr>
        <p:txBody>
          <a:bodyPr wrap="none" anchor="ctr"/>
          <a:lstStyle/>
          <a:p>
            <a:endParaRPr lang="en-US"/>
          </a:p>
        </p:txBody>
      </p:sp>
      <p:sp>
        <p:nvSpPr>
          <p:cNvPr id="13324" name="Rectangle 20"/>
          <p:cNvSpPr>
            <a:spLocks noChangeArrowheads="1"/>
          </p:cNvSpPr>
          <p:nvPr/>
        </p:nvSpPr>
        <p:spPr bwMode="auto">
          <a:xfrm>
            <a:off x="0" y="13792200"/>
            <a:ext cx="14020800" cy="2682875"/>
          </a:xfrm>
          <a:prstGeom prst="rect">
            <a:avLst/>
          </a:prstGeom>
          <a:noFill/>
          <a:ln w="9525">
            <a:noFill/>
            <a:miter lim="800000"/>
            <a:headEnd/>
            <a:tailEnd/>
          </a:ln>
        </p:spPr>
        <p:txBody>
          <a:bodyPr lIns="470258" tIns="235129" rIns="470258" bIns="235129"/>
          <a:lstStyle/>
          <a:p>
            <a:pPr eaLnBrk="0" hangingPunct="0"/>
            <a:r>
              <a:rPr lang="en-US" sz="6000">
                <a:solidFill>
                  <a:schemeClr val="tx2"/>
                </a:solidFill>
                <a:latin typeface="Myriad Pro Bold"/>
              </a:rPr>
              <a:t>Why is there lead in folk medicines?</a:t>
            </a:r>
            <a:r>
              <a:rPr lang="en-US" sz="6000"/>
              <a:t/>
            </a:r>
            <a:br>
              <a:rPr lang="en-US" sz="6000"/>
            </a:br>
            <a:r>
              <a:rPr lang="en-US" sz="3200"/>
              <a:t>Folk medicines have a history in their respective cultures going back thousands of years. One main idea in the use of folk medicines is homeopathy. This is the age-old idea that when someone is suffering from an illness or bad condition, a way to cure the illness is to administer a medicine that produces similar symptoms to the illness. With lead-based folk medicines, many times they are treating symptoms that are present in higher levels of lead poisoning, a common symptom being colic and loss of appetite. This is one cultural basis as to why the medicines are being used.</a:t>
            </a:r>
          </a:p>
          <a:p>
            <a:pPr eaLnBrk="0" hangingPunct="0"/>
            <a:r>
              <a:rPr lang="en-US" sz="3200"/>
              <a:t>Additionally, the application of lead to skin and mucus membranes have been known to have astringent properties that are useful in treating inflammation in quick doses, like that associated with teething in babies, and inducing diarrhea and vomiting.</a:t>
            </a:r>
          </a:p>
          <a:p>
            <a:pPr eaLnBrk="0" hangingPunct="0"/>
            <a:r>
              <a:rPr lang="en-US" sz="3200"/>
              <a:t>There is another way lead gets into folk medicines. Sometimes lead is not the main “active ingredient” in the folk medicines. It can come into the medicines through contamination during the manufacturing process or be present in colorants used in the medicines.</a:t>
            </a:r>
          </a:p>
          <a:p>
            <a:pPr eaLnBrk="0" hangingPunct="0"/>
            <a:r>
              <a:rPr lang="en-US" sz="3200"/>
              <a:t>However, despite the apparent curative properties of lead, the danger of lead poisoning outweighs any good that could come from using these folk medicines.</a:t>
            </a:r>
          </a:p>
          <a:p>
            <a:r>
              <a:rPr lang="en-US" sz="6000">
                <a:solidFill>
                  <a:schemeClr val="tx2"/>
                </a:solidFill>
              </a:rPr>
              <a:t/>
            </a:r>
            <a:br>
              <a:rPr lang="en-US" sz="6000">
                <a:solidFill>
                  <a:schemeClr val="tx2"/>
                </a:solidFill>
              </a:rPr>
            </a:br>
            <a:endParaRPr lang="en-US" sz="6000">
              <a:solidFill>
                <a:schemeClr val="tx2"/>
              </a:solidFill>
            </a:endParaRPr>
          </a:p>
        </p:txBody>
      </p:sp>
      <p:sp>
        <p:nvSpPr>
          <p:cNvPr id="13325" name="Line 21"/>
          <p:cNvSpPr>
            <a:spLocks noChangeShapeType="1"/>
          </p:cNvSpPr>
          <p:nvPr/>
        </p:nvSpPr>
        <p:spPr bwMode="auto">
          <a:xfrm>
            <a:off x="0" y="25755600"/>
            <a:ext cx="43967400" cy="0"/>
          </a:xfrm>
          <a:prstGeom prst="line">
            <a:avLst/>
          </a:prstGeom>
          <a:noFill/>
          <a:ln w="88900">
            <a:solidFill>
              <a:schemeClr val="tx1"/>
            </a:solidFill>
            <a:round/>
            <a:headEnd/>
            <a:tailEnd/>
          </a:ln>
        </p:spPr>
        <p:txBody>
          <a:bodyPr wrap="none" anchor="ctr"/>
          <a:lstStyle/>
          <a:p>
            <a:endParaRPr lang="en-US"/>
          </a:p>
        </p:txBody>
      </p:sp>
      <p:sp>
        <p:nvSpPr>
          <p:cNvPr id="13326" name="Rectangle 23"/>
          <p:cNvSpPr>
            <a:spLocks noChangeArrowheads="1"/>
          </p:cNvSpPr>
          <p:nvPr/>
        </p:nvSpPr>
        <p:spPr bwMode="auto">
          <a:xfrm>
            <a:off x="14401800" y="25984200"/>
            <a:ext cx="19583400" cy="6556375"/>
          </a:xfrm>
          <a:prstGeom prst="rect">
            <a:avLst/>
          </a:prstGeom>
          <a:noFill/>
          <a:ln w="9525">
            <a:noFill/>
            <a:miter lim="800000"/>
            <a:headEnd/>
            <a:tailEnd/>
          </a:ln>
        </p:spPr>
        <p:txBody>
          <a:bodyPr>
            <a:spAutoFit/>
          </a:bodyPr>
          <a:lstStyle/>
          <a:p>
            <a:r>
              <a:rPr lang="en-US" sz="6000">
                <a:solidFill>
                  <a:schemeClr val="tx2"/>
                </a:solidFill>
                <a:latin typeface="Myriad Pro Bold"/>
              </a:rPr>
              <a:t>Why are these folk medicines so dangerous?</a:t>
            </a:r>
            <a:r>
              <a:rPr lang="en-US" sz="6000"/>
              <a:t> </a:t>
            </a:r>
          </a:p>
          <a:p>
            <a:r>
              <a:rPr lang="en-US" sz="3600"/>
              <a:t>Folk medicines are manufactured outside of the US and most of the time, they brought in suitcases by travelers, allowing them to bypass regulations. No one is testing these medicines to see if they are dangerous or not. They are typically sold in ethnic grocery stores, making them easily and readily available to those wishing to buy some. Additionally, the people using the medications more often than not do not know what is in the medications, and some of these medicines contain up to 90% lead by weight.  Many of these folk remedies are made to be used on children, who are more susceptible to lead poisoning. It is estimated that up to 30% of childhood lead poisoning in the United States is due to folk medicines.</a:t>
            </a:r>
          </a:p>
          <a:p>
            <a:r>
              <a:rPr lang="en-US" sz="3600">
                <a:solidFill>
                  <a:schemeClr val="tx2"/>
                </a:solidFill>
                <a:latin typeface="Myriad Pro Bold"/>
              </a:rPr>
              <a:t>Additionally, pharmacists and health care providers are generally uninformed of the risks caused by these medicines, and do not tend to ask patients about them until it is too late.</a:t>
            </a:r>
          </a:p>
        </p:txBody>
      </p:sp>
      <p:sp>
        <p:nvSpPr>
          <p:cNvPr id="13327" name="Line 24"/>
          <p:cNvSpPr>
            <a:spLocks noChangeShapeType="1"/>
          </p:cNvSpPr>
          <p:nvPr/>
        </p:nvSpPr>
        <p:spPr bwMode="auto">
          <a:xfrm>
            <a:off x="33909000" y="25755600"/>
            <a:ext cx="76200" cy="6934200"/>
          </a:xfrm>
          <a:prstGeom prst="line">
            <a:avLst/>
          </a:prstGeom>
          <a:noFill/>
          <a:ln w="88900">
            <a:solidFill>
              <a:schemeClr val="tx1"/>
            </a:solidFill>
            <a:round/>
            <a:headEnd/>
            <a:tailEnd/>
          </a:ln>
        </p:spPr>
        <p:txBody>
          <a:bodyPr wrap="none" anchor="ctr"/>
          <a:lstStyle/>
          <a:p>
            <a:endParaRPr lang="en-US"/>
          </a:p>
        </p:txBody>
      </p:sp>
      <p:sp>
        <p:nvSpPr>
          <p:cNvPr id="13328" name="Line 25"/>
          <p:cNvSpPr>
            <a:spLocks noChangeShapeType="1"/>
          </p:cNvSpPr>
          <p:nvPr/>
        </p:nvSpPr>
        <p:spPr bwMode="auto">
          <a:xfrm>
            <a:off x="7086600" y="29032200"/>
            <a:ext cx="46038" cy="3733800"/>
          </a:xfrm>
          <a:prstGeom prst="line">
            <a:avLst/>
          </a:prstGeom>
          <a:noFill/>
          <a:ln w="88900">
            <a:solidFill>
              <a:schemeClr val="tx1"/>
            </a:solidFill>
            <a:round/>
            <a:headEnd/>
            <a:tailEnd/>
          </a:ln>
        </p:spPr>
        <p:txBody>
          <a:bodyPr wrap="none" anchor="ctr"/>
          <a:lstStyle/>
          <a:p>
            <a:endParaRPr lang="en-US"/>
          </a:p>
        </p:txBody>
      </p:sp>
      <p:sp>
        <p:nvSpPr>
          <p:cNvPr id="13329" name="Line 26"/>
          <p:cNvSpPr>
            <a:spLocks noChangeShapeType="1"/>
          </p:cNvSpPr>
          <p:nvPr/>
        </p:nvSpPr>
        <p:spPr bwMode="auto">
          <a:xfrm>
            <a:off x="0" y="29032200"/>
            <a:ext cx="14097000" cy="0"/>
          </a:xfrm>
          <a:prstGeom prst="line">
            <a:avLst/>
          </a:prstGeom>
          <a:noFill/>
          <a:ln w="88900">
            <a:solidFill>
              <a:schemeClr val="tx1"/>
            </a:solidFill>
            <a:round/>
            <a:headEnd/>
            <a:tailEnd/>
          </a:ln>
        </p:spPr>
        <p:txBody>
          <a:bodyPr wrap="none" anchor="ctr"/>
          <a:lstStyle/>
          <a:p>
            <a:endParaRPr lang="en-US"/>
          </a:p>
        </p:txBody>
      </p:sp>
      <p:sp>
        <p:nvSpPr>
          <p:cNvPr id="13330" name="Line 30"/>
          <p:cNvSpPr>
            <a:spLocks noChangeShapeType="1"/>
          </p:cNvSpPr>
          <p:nvPr/>
        </p:nvSpPr>
        <p:spPr bwMode="auto">
          <a:xfrm flipV="1">
            <a:off x="14097000" y="19964400"/>
            <a:ext cx="29794200" cy="76200"/>
          </a:xfrm>
          <a:prstGeom prst="line">
            <a:avLst/>
          </a:prstGeom>
          <a:noFill/>
          <a:ln w="88900">
            <a:solidFill>
              <a:schemeClr val="tx1"/>
            </a:solidFill>
            <a:round/>
            <a:headEnd/>
            <a:tailEnd/>
          </a:ln>
        </p:spPr>
        <p:txBody>
          <a:bodyPr wrap="none" anchor="ctr"/>
          <a:lstStyle/>
          <a:p>
            <a:endParaRPr lang="en-US"/>
          </a:p>
        </p:txBody>
      </p:sp>
      <p:sp>
        <p:nvSpPr>
          <p:cNvPr id="13331" name="Line 31"/>
          <p:cNvSpPr>
            <a:spLocks noChangeShapeType="1"/>
          </p:cNvSpPr>
          <p:nvPr/>
        </p:nvSpPr>
        <p:spPr bwMode="auto">
          <a:xfrm>
            <a:off x="23469600" y="20040600"/>
            <a:ext cx="152400" cy="5715000"/>
          </a:xfrm>
          <a:prstGeom prst="line">
            <a:avLst/>
          </a:prstGeom>
          <a:noFill/>
          <a:ln w="88900">
            <a:solidFill>
              <a:schemeClr val="tx1"/>
            </a:solidFill>
            <a:round/>
            <a:headEnd/>
            <a:tailEnd/>
          </a:ln>
        </p:spPr>
        <p:txBody>
          <a:bodyPr wrap="none" anchor="ctr"/>
          <a:lstStyle/>
          <a:p>
            <a:endParaRPr lang="en-US"/>
          </a:p>
        </p:txBody>
      </p:sp>
      <p:sp>
        <p:nvSpPr>
          <p:cNvPr id="13332" name="Line 32"/>
          <p:cNvSpPr>
            <a:spLocks noChangeShapeType="1"/>
          </p:cNvSpPr>
          <p:nvPr/>
        </p:nvSpPr>
        <p:spPr bwMode="auto">
          <a:xfrm>
            <a:off x="33832800" y="20040600"/>
            <a:ext cx="76200" cy="5715000"/>
          </a:xfrm>
          <a:prstGeom prst="line">
            <a:avLst/>
          </a:prstGeom>
          <a:noFill/>
          <a:ln w="88900">
            <a:solidFill>
              <a:schemeClr val="tx1"/>
            </a:solidFill>
            <a:round/>
            <a:headEnd/>
            <a:tailEnd/>
          </a:ln>
        </p:spPr>
        <p:txBody>
          <a:bodyPr wrap="none" anchor="ctr"/>
          <a:lstStyle/>
          <a:p>
            <a:endParaRPr lang="en-US"/>
          </a:p>
        </p:txBody>
      </p:sp>
      <p:sp>
        <p:nvSpPr>
          <p:cNvPr id="13333" name="Line 33"/>
          <p:cNvSpPr>
            <a:spLocks noChangeShapeType="1"/>
          </p:cNvSpPr>
          <p:nvPr/>
        </p:nvSpPr>
        <p:spPr bwMode="auto">
          <a:xfrm>
            <a:off x="14097000" y="24765000"/>
            <a:ext cx="29870400" cy="0"/>
          </a:xfrm>
          <a:prstGeom prst="line">
            <a:avLst/>
          </a:prstGeom>
          <a:noFill/>
          <a:ln w="88900">
            <a:solidFill>
              <a:schemeClr val="tx1"/>
            </a:solidFill>
            <a:round/>
            <a:headEnd/>
            <a:tailEnd/>
          </a:ln>
        </p:spPr>
        <p:txBody>
          <a:bodyPr wrap="none" anchor="ctr"/>
          <a:lstStyle/>
          <a:p>
            <a:endParaRPr lang="en-US"/>
          </a:p>
        </p:txBody>
      </p:sp>
      <p:pic>
        <p:nvPicPr>
          <p:cNvPr id="13334" name="Picture 46"/>
          <p:cNvPicPr>
            <a:picLocks noChangeAspect="1" noChangeArrowheads="1"/>
          </p:cNvPicPr>
          <p:nvPr/>
        </p:nvPicPr>
        <p:blipFill>
          <a:blip r:embed="rId2"/>
          <a:srcRect/>
          <a:stretch>
            <a:fillRect/>
          </a:stretch>
        </p:blipFill>
        <p:spPr bwMode="auto">
          <a:xfrm>
            <a:off x="381000" y="25984200"/>
            <a:ext cx="2857500" cy="1905000"/>
          </a:xfrm>
          <a:prstGeom prst="rect">
            <a:avLst/>
          </a:prstGeom>
          <a:noFill/>
          <a:ln w="9525">
            <a:noFill/>
            <a:miter lim="800000"/>
            <a:headEnd/>
            <a:tailEnd/>
          </a:ln>
        </p:spPr>
      </p:pic>
      <p:graphicFrame>
        <p:nvGraphicFramePr>
          <p:cNvPr id="39" name="Table 38"/>
          <p:cNvGraphicFramePr>
            <a:graphicFrameLocks noGrp="1"/>
          </p:cNvGraphicFramePr>
          <p:nvPr/>
        </p:nvGraphicFramePr>
        <p:xfrm>
          <a:off x="20040600" y="6172200"/>
          <a:ext cx="22479000" cy="7439025"/>
        </p:xfrm>
        <a:graphic>
          <a:graphicData uri="http://schemas.openxmlformats.org/drawingml/2006/table">
            <a:tbl>
              <a:tblPr firstRow="1" bandRow="1">
                <a:tableStyleId>{5940675A-B579-460E-94D1-54222C63F5DA}</a:tableStyleId>
              </a:tblPr>
              <a:tblGrid>
                <a:gridCol w="5619750"/>
                <a:gridCol w="5619750"/>
                <a:gridCol w="5619750"/>
                <a:gridCol w="5619750"/>
              </a:tblGrid>
              <a:tr h="137160">
                <a:tc>
                  <a:txBody>
                    <a:bodyPr/>
                    <a:lstStyle/>
                    <a:p>
                      <a:pPr marL="0" marR="0">
                        <a:lnSpc>
                          <a:spcPct val="115000"/>
                        </a:lnSpc>
                        <a:spcBef>
                          <a:spcPts val="0"/>
                        </a:spcBef>
                        <a:spcAft>
                          <a:spcPts val="0"/>
                        </a:spcAft>
                      </a:pPr>
                      <a:r>
                        <a:rPr lang="en-US" sz="2400" dirty="0">
                          <a:solidFill>
                            <a:schemeClr val="tx1"/>
                          </a:solidFill>
                          <a:latin typeface="+mn-lt"/>
                          <a:ea typeface="Calibri"/>
                          <a:cs typeface="Times New Roman"/>
                        </a:rPr>
                        <a:t>Folk Medicine</a:t>
                      </a:r>
                    </a:p>
                  </a:txBody>
                  <a:tcPr marL="68580" marR="68580" marT="0" marB="0"/>
                </a:tc>
                <a:tc>
                  <a:txBody>
                    <a:bodyPr/>
                    <a:lstStyle/>
                    <a:p>
                      <a:pPr marL="0" marR="0">
                        <a:lnSpc>
                          <a:spcPct val="115000"/>
                        </a:lnSpc>
                        <a:spcBef>
                          <a:spcPts val="0"/>
                        </a:spcBef>
                        <a:spcAft>
                          <a:spcPts val="0"/>
                        </a:spcAft>
                      </a:pPr>
                      <a:r>
                        <a:rPr lang="en-US" sz="2400" dirty="0">
                          <a:solidFill>
                            <a:schemeClr val="tx1"/>
                          </a:solidFill>
                          <a:latin typeface="+mn-lt"/>
                          <a:ea typeface="Calibri"/>
                          <a:cs typeface="Times New Roman"/>
                        </a:rPr>
                        <a:t>Description</a:t>
                      </a:r>
                    </a:p>
                  </a:txBody>
                  <a:tcPr marL="68580" marR="68580" marT="0" marB="0"/>
                </a:tc>
                <a:tc>
                  <a:txBody>
                    <a:bodyPr/>
                    <a:lstStyle/>
                    <a:p>
                      <a:pPr marL="0" marR="0">
                        <a:lnSpc>
                          <a:spcPct val="115000"/>
                        </a:lnSpc>
                        <a:spcBef>
                          <a:spcPts val="0"/>
                        </a:spcBef>
                        <a:spcAft>
                          <a:spcPts val="0"/>
                        </a:spcAft>
                      </a:pPr>
                      <a:r>
                        <a:rPr lang="en-US" sz="2400" dirty="0">
                          <a:solidFill>
                            <a:schemeClr val="tx1"/>
                          </a:solidFill>
                          <a:latin typeface="+mn-lt"/>
                          <a:ea typeface="Calibri"/>
                          <a:cs typeface="Times New Roman"/>
                        </a:rPr>
                        <a:t>Origin</a:t>
                      </a:r>
                    </a:p>
                  </a:txBody>
                  <a:tcPr marL="68580" marR="68580" marT="0" marB="0"/>
                </a:tc>
                <a:tc>
                  <a:txBody>
                    <a:bodyPr/>
                    <a:lstStyle/>
                    <a:p>
                      <a:pPr marL="0" marR="0">
                        <a:lnSpc>
                          <a:spcPct val="115000"/>
                        </a:lnSpc>
                        <a:spcBef>
                          <a:spcPts val="0"/>
                        </a:spcBef>
                        <a:spcAft>
                          <a:spcPts val="0"/>
                        </a:spcAft>
                      </a:pPr>
                      <a:r>
                        <a:rPr lang="en-US" sz="2400" dirty="0" smtClean="0">
                          <a:solidFill>
                            <a:schemeClr val="tx1"/>
                          </a:solidFill>
                          <a:latin typeface="+mn-lt"/>
                          <a:ea typeface="Calibri"/>
                          <a:cs typeface="Times New Roman"/>
                        </a:rPr>
                        <a:t>Ailment</a:t>
                      </a:r>
                      <a:r>
                        <a:rPr lang="en-US" sz="2400" baseline="0" dirty="0" smtClean="0">
                          <a:solidFill>
                            <a:schemeClr val="tx1"/>
                          </a:solidFill>
                          <a:latin typeface="+mn-lt"/>
                          <a:ea typeface="Calibri"/>
                          <a:cs typeface="Times New Roman"/>
                        </a:rPr>
                        <a:t> treated/Effect</a:t>
                      </a:r>
                      <a:endParaRPr lang="en-US" sz="2400" dirty="0">
                        <a:solidFill>
                          <a:schemeClr val="tx1"/>
                        </a:solidFill>
                        <a:latin typeface="+mn-lt"/>
                        <a:ea typeface="Calibri"/>
                        <a:cs typeface="Times New Roman"/>
                      </a:endParaRPr>
                    </a:p>
                  </a:txBody>
                  <a:tcPr marL="68580" marR="68580" marT="0" marB="0"/>
                </a:tc>
              </a:tr>
              <a:tr h="971046">
                <a:tc>
                  <a:txBody>
                    <a:bodyPr/>
                    <a:lstStyle/>
                    <a:p>
                      <a:pPr marL="0" marR="0">
                        <a:lnSpc>
                          <a:spcPct val="115000"/>
                        </a:lnSpc>
                        <a:spcBef>
                          <a:spcPts val="0"/>
                        </a:spcBef>
                        <a:spcAft>
                          <a:spcPts val="0"/>
                        </a:spcAft>
                      </a:pPr>
                      <a:r>
                        <a:rPr lang="en-US" sz="2400" dirty="0" err="1">
                          <a:solidFill>
                            <a:schemeClr val="tx1"/>
                          </a:solidFill>
                          <a:latin typeface="+mn-lt"/>
                          <a:ea typeface="Calibri"/>
                          <a:cs typeface="Times New Roman"/>
                        </a:rPr>
                        <a:t>Azarcon</a:t>
                      </a:r>
                      <a:r>
                        <a:rPr lang="en-US" sz="2400" dirty="0">
                          <a:solidFill>
                            <a:schemeClr val="tx1"/>
                          </a:solidFill>
                          <a:latin typeface="+mn-lt"/>
                          <a:ea typeface="Calibri"/>
                          <a:cs typeface="Times New Roman"/>
                        </a:rPr>
                        <a:t> (also known </a:t>
                      </a:r>
                      <a:r>
                        <a:rPr lang="en-US" sz="2400" dirty="0" smtClean="0">
                          <a:solidFill>
                            <a:schemeClr val="tx1"/>
                          </a:solidFill>
                          <a:latin typeface="+mn-lt"/>
                          <a:ea typeface="Calibri"/>
                          <a:cs typeface="Times New Roman"/>
                        </a:rPr>
                        <a:t>as</a:t>
                      </a:r>
                      <a:r>
                        <a:rPr lang="en-US" sz="2400" baseline="0" dirty="0" smtClean="0">
                          <a:solidFill>
                            <a:schemeClr val="tx1"/>
                          </a:solidFill>
                          <a:latin typeface="+mn-lt"/>
                          <a:ea typeface="Calibri"/>
                          <a:cs typeface="Times New Roman"/>
                        </a:rPr>
                        <a:t> </a:t>
                      </a:r>
                      <a:r>
                        <a:rPr lang="en-US" sz="2400" dirty="0" err="1" smtClean="0">
                          <a:solidFill>
                            <a:schemeClr val="tx1"/>
                          </a:solidFill>
                          <a:latin typeface="+mn-lt"/>
                          <a:ea typeface="Calibri"/>
                          <a:cs typeface="Times New Roman"/>
                        </a:rPr>
                        <a:t>alarcon</a:t>
                      </a:r>
                      <a:r>
                        <a:rPr lang="en-US" sz="2400" dirty="0">
                          <a:solidFill>
                            <a:schemeClr val="tx1"/>
                          </a:solidFill>
                          <a:latin typeface="+mn-lt"/>
                          <a:ea typeface="Calibri"/>
                          <a:cs typeface="Times New Roman"/>
                        </a:rPr>
                        <a:t>, </a:t>
                      </a:r>
                      <a:r>
                        <a:rPr lang="en-US" sz="2400" dirty="0" err="1" smtClean="0">
                          <a:solidFill>
                            <a:schemeClr val="tx1"/>
                          </a:solidFill>
                          <a:latin typeface="+mn-lt"/>
                          <a:ea typeface="Calibri"/>
                          <a:cs typeface="Times New Roman"/>
                        </a:rPr>
                        <a:t>luiga</a:t>
                      </a:r>
                      <a:r>
                        <a:rPr lang="en-US" sz="2400" dirty="0" smtClean="0">
                          <a:solidFill>
                            <a:schemeClr val="tx1"/>
                          </a:solidFill>
                          <a:latin typeface="+mn-lt"/>
                          <a:ea typeface="Calibri"/>
                          <a:cs typeface="Times New Roman"/>
                        </a:rPr>
                        <a:t>,</a:t>
                      </a:r>
                    </a:p>
                    <a:p>
                      <a:pPr marL="0" marR="0">
                        <a:lnSpc>
                          <a:spcPct val="115000"/>
                        </a:lnSpc>
                        <a:spcBef>
                          <a:spcPts val="0"/>
                        </a:spcBef>
                        <a:spcAft>
                          <a:spcPts val="0"/>
                        </a:spcAft>
                      </a:pPr>
                      <a:r>
                        <a:rPr lang="en-US" sz="2400" dirty="0" err="1" smtClean="0">
                          <a:solidFill>
                            <a:schemeClr val="tx1"/>
                          </a:solidFill>
                          <a:latin typeface="+mn-lt"/>
                          <a:ea typeface="Calibri"/>
                          <a:cs typeface="Times New Roman"/>
                        </a:rPr>
                        <a:t>maria</a:t>
                      </a:r>
                      <a:r>
                        <a:rPr lang="en-US" sz="2400" dirty="0" smtClean="0">
                          <a:solidFill>
                            <a:schemeClr val="tx1"/>
                          </a:solidFill>
                          <a:latin typeface="+mn-lt"/>
                          <a:ea typeface="Calibri"/>
                          <a:cs typeface="Times New Roman"/>
                        </a:rPr>
                        <a:t> </a:t>
                      </a:r>
                      <a:r>
                        <a:rPr lang="en-US" sz="2400" dirty="0" err="1" smtClean="0">
                          <a:solidFill>
                            <a:schemeClr val="tx1"/>
                          </a:solidFill>
                          <a:latin typeface="+mn-lt"/>
                          <a:ea typeface="Calibri"/>
                          <a:cs typeface="Times New Roman"/>
                        </a:rPr>
                        <a:t>luisa</a:t>
                      </a:r>
                      <a:r>
                        <a:rPr lang="en-US" sz="2400" dirty="0" smtClean="0">
                          <a:solidFill>
                            <a:schemeClr val="tx1"/>
                          </a:solidFill>
                          <a:latin typeface="+mn-lt"/>
                          <a:ea typeface="Calibri"/>
                          <a:cs typeface="Times New Roman"/>
                        </a:rPr>
                        <a:t>,</a:t>
                      </a:r>
                      <a:r>
                        <a:rPr lang="en-US" sz="2400" baseline="0" dirty="0" smtClean="0">
                          <a:solidFill>
                            <a:schemeClr val="tx1"/>
                          </a:solidFill>
                          <a:latin typeface="+mn-lt"/>
                          <a:ea typeface="Calibri"/>
                          <a:cs typeface="Times New Roman"/>
                        </a:rPr>
                        <a:t> </a:t>
                      </a:r>
                      <a:r>
                        <a:rPr lang="en-US" sz="2400" dirty="0" smtClean="0">
                          <a:solidFill>
                            <a:schemeClr val="tx1"/>
                          </a:solidFill>
                          <a:latin typeface="+mn-lt"/>
                          <a:ea typeface="Calibri"/>
                          <a:cs typeface="Times New Roman"/>
                        </a:rPr>
                        <a:t>or </a:t>
                      </a:r>
                      <a:r>
                        <a:rPr lang="en-US" sz="2400" dirty="0" err="1">
                          <a:solidFill>
                            <a:schemeClr val="tx1"/>
                          </a:solidFill>
                          <a:latin typeface="+mn-lt"/>
                          <a:ea typeface="Calibri"/>
                          <a:cs typeface="Times New Roman"/>
                        </a:rPr>
                        <a:t>rueda</a:t>
                      </a:r>
                      <a:r>
                        <a:rPr lang="en-US" sz="2400" dirty="0">
                          <a:solidFill>
                            <a:schemeClr val="tx1"/>
                          </a:solidFill>
                          <a:latin typeface="+mn-lt"/>
                          <a:ea typeface="Calibri"/>
                          <a:cs typeface="Times New Roman"/>
                        </a:rPr>
                        <a:t>)</a:t>
                      </a:r>
                    </a:p>
                  </a:txBody>
                  <a:tcPr marL="68580" marR="68580" marT="0" marB="0"/>
                </a:tc>
                <a:tc>
                  <a:txBody>
                    <a:bodyPr/>
                    <a:lstStyle/>
                    <a:p>
                      <a:pPr marL="0" marR="0">
                        <a:lnSpc>
                          <a:spcPct val="115000"/>
                        </a:lnSpc>
                        <a:spcBef>
                          <a:spcPts val="0"/>
                        </a:spcBef>
                        <a:spcAft>
                          <a:spcPts val="0"/>
                        </a:spcAft>
                      </a:pPr>
                      <a:r>
                        <a:rPr lang="en-US" sz="2400" i="0" dirty="0">
                          <a:solidFill>
                            <a:schemeClr val="tx1"/>
                          </a:solidFill>
                          <a:latin typeface="+mn-lt"/>
                          <a:ea typeface="Times New Roman"/>
                          <a:cs typeface="Times New Roman"/>
                        </a:rPr>
                        <a:t>Bright orange powder made of lead </a:t>
                      </a:r>
                      <a:r>
                        <a:rPr lang="en-US" sz="2400" i="0" dirty="0" err="1">
                          <a:solidFill>
                            <a:schemeClr val="tx1"/>
                          </a:solidFill>
                          <a:latin typeface="+mn-lt"/>
                          <a:ea typeface="Times New Roman"/>
                          <a:cs typeface="Times New Roman"/>
                        </a:rPr>
                        <a:t>tetraoxide</a:t>
                      </a:r>
                      <a:endParaRPr lang="en-US" sz="2400" dirty="0">
                        <a:solidFill>
                          <a:schemeClr val="tx1"/>
                        </a:solidFill>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i="0" dirty="0">
                          <a:solidFill>
                            <a:schemeClr val="tx1"/>
                          </a:solidFill>
                          <a:latin typeface="+mn-lt"/>
                          <a:ea typeface="Times New Roman"/>
                          <a:cs typeface="Times New Roman"/>
                        </a:rPr>
                        <a:t>Central and South America</a:t>
                      </a:r>
                      <a:endParaRPr lang="en-US" sz="2400" dirty="0">
                        <a:solidFill>
                          <a:schemeClr val="tx1"/>
                        </a:solidFill>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dirty="0" err="1">
                          <a:solidFill>
                            <a:schemeClr val="tx1"/>
                          </a:solidFill>
                          <a:latin typeface="+mn-lt"/>
                          <a:ea typeface="Calibri"/>
                          <a:cs typeface="Times New Roman"/>
                        </a:rPr>
                        <a:t>Empacho</a:t>
                      </a:r>
                      <a:r>
                        <a:rPr lang="en-US" sz="2400" dirty="0">
                          <a:solidFill>
                            <a:schemeClr val="tx1"/>
                          </a:solidFill>
                          <a:latin typeface="+mn-lt"/>
                          <a:ea typeface="Calibri"/>
                          <a:cs typeface="Times New Roman"/>
                        </a:rPr>
                        <a:t> (loss of appetite and </a:t>
                      </a:r>
                      <a:r>
                        <a:rPr lang="en-US" sz="2400" dirty="0" smtClean="0">
                          <a:solidFill>
                            <a:schemeClr val="tx1"/>
                          </a:solidFill>
                          <a:latin typeface="+mn-lt"/>
                          <a:ea typeface="Calibri"/>
                          <a:cs typeface="Times New Roman"/>
                        </a:rPr>
                        <a:t>constipation)</a:t>
                      </a:r>
                      <a:endParaRPr lang="en-US" sz="2400" dirty="0">
                        <a:solidFill>
                          <a:schemeClr val="tx1"/>
                        </a:solidFill>
                        <a:latin typeface="+mn-lt"/>
                        <a:ea typeface="Calibri"/>
                        <a:cs typeface="Times New Roman"/>
                      </a:endParaRPr>
                    </a:p>
                  </a:txBody>
                  <a:tcPr marL="68580" marR="68580" marT="0" marB="0"/>
                </a:tc>
              </a:tr>
              <a:tr h="485523">
                <a:tc>
                  <a:txBody>
                    <a:bodyPr/>
                    <a:lstStyle/>
                    <a:p>
                      <a:pPr marL="0" marR="0">
                        <a:lnSpc>
                          <a:spcPct val="115000"/>
                        </a:lnSpc>
                        <a:spcBef>
                          <a:spcPts val="0"/>
                        </a:spcBef>
                        <a:spcAft>
                          <a:spcPts val="0"/>
                        </a:spcAft>
                      </a:pPr>
                      <a:r>
                        <a:rPr lang="en-US" sz="2400" dirty="0">
                          <a:solidFill>
                            <a:schemeClr val="tx1"/>
                          </a:solidFill>
                          <a:latin typeface="+mn-lt"/>
                          <a:ea typeface="Calibri"/>
                          <a:cs typeface="Times New Roman"/>
                        </a:rPr>
                        <a:t>Greta</a:t>
                      </a:r>
                    </a:p>
                  </a:txBody>
                  <a:tcPr marL="68580" marR="68580" marT="0" marB="0"/>
                </a:tc>
                <a:tc>
                  <a:txBody>
                    <a:bodyPr/>
                    <a:lstStyle/>
                    <a:p>
                      <a:pPr marL="0" marR="0">
                        <a:lnSpc>
                          <a:spcPct val="115000"/>
                        </a:lnSpc>
                        <a:spcBef>
                          <a:spcPts val="0"/>
                        </a:spcBef>
                        <a:spcAft>
                          <a:spcPts val="0"/>
                        </a:spcAft>
                        <a:tabLst>
                          <a:tab pos="228600" algn="dec"/>
                        </a:tabLst>
                      </a:pPr>
                      <a:r>
                        <a:rPr lang="en-US" sz="2400" dirty="0">
                          <a:solidFill>
                            <a:schemeClr val="tx1"/>
                          </a:solidFill>
                          <a:latin typeface="+mn-lt"/>
                          <a:ea typeface="Times New Roman"/>
                          <a:cs typeface="Times New Roman"/>
                        </a:rPr>
                        <a:t>Yellow powder used in glazing pottery</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Central and South America</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Empacho</a:t>
                      </a:r>
                    </a:p>
                  </a:txBody>
                  <a:tcPr marL="68580" marR="68580" marT="0" marB="0"/>
                </a:tc>
              </a:tr>
              <a:tr h="485523">
                <a:tc>
                  <a:txBody>
                    <a:bodyPr/>
                    <a:lstStyle/>
                    <a:p>
                      <a:pPr marL="0" marR="0">
                        <a:lnSpc>
                          <a:spcPct val="115000"/>
                        </a:lnSpc>
                        <a:spcBef>
                          <a:spcPts val="0"/>
                        </a:spcBef>
                        <a:spcAft>
                          <a:spcPts val="0"/>
                        </a:spcAft>
                      </a:pPr>
                      <a:r>
                        <a:rPr lang="en-US" sz="2400">
                          <a:solidFill>
                            <a:schemeClr val="tx1"/>
                          </a:solidFill>
                          <a:latin typeface="+mn-lt"/>
                          <a:ea typeface="Calibri"/>
                          <a:cs typeface="Times New Roman"/>
                        </a:rPr>
                        <a:t>Ba-Baw-Sen</a:t>
                      </a:r>
                    </a:p>
                  </a:txBody>
                  <a:tcPr marL="68580" marR="68580" marT="0" marB="0"/>
                </a:tc>
                <a:tc>
                  <a:txBody>
                    <a:bodyPr/>
                    <a:lstStyle/>
                    <a:p>
                      <a:pPr marL="0" marR="0">
                        <a:lnSpc>
                          <a:spcPct val="115000"/>
                        </a:lnSpc>
                        <a:spcBef>
                          <a:spcPts val="0"/>
                        </a:spcBef>
                        <a:spcAft>
                          <a:spcPts val="0"/>
                        </a:spcAft>
                        <a:tabLst>
                          <a:tab pos="228600" algn="dec"/>
                        </a:tabLst>
                      </a:pPr>
                      <a:r>
                        <a:rPr lang="en-US" sz="2400" dirty="0">
                          <a:solidFill>
                            <a:schemeClr val="tx1"/>
                          </a:solidFill>
                          <a:latin typeface="+mn-lt"/>
                          <a:ea typeface="Times New Roman"/>
                          <a:cs typeface="Times New Roman"/>
                        </a:rPr>
                        <a:t>Herbal medicine</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China</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Hyperactivity in children, colic pain</a:t>
                      </a:r>
                    </a:p>
                  </a:txBody>
                  <a:tcPr marL="68580" marR="68580" marT="0" marB="0"/>
                </a:tc>
              </a:tr>
              <a:tr h="485523">
                <a:tc>
                  <a:txBody>
                    <a:bodyPr/>
                    <a:lstStyle/>
                    <a:p>
                      <a:pPr marL="0" marR="0">
                        <a:lnSpc>
                          <a:spcPct val="115000"/>
                        </a:lnSpc>
                        <a:spcBef>
                          <a:spcPts val="0"/>
                        </a:spcBef>
                        <a:spcAft>
                          <a:spcPts val="0"/>
                        </a:spcAft>
                      </a:pPr>
                      <a:r>
                        <a:rPr lang="en-US" sz="2400" dirty="0" err="1">
                          <a:solidFill>
                            <a:schemeClr val="tx1"/>
                          </a:solidFill>
                          <a:latin typeface="+mn-lt"/>
                          <a:ea typeface="Calibri"/>
                          <a:cs typeface="Times New Roman"/>
                        </a:rPr>
                        <a:t>Bint</a:t>
                      </a:r>
                      <a:r>
                        <a:rPr lang="en-US" sz="2400" dirty="0">
                          <a:solidFill>
                            <a:schemeClr val="tx1"/>
                          </a:solidFill>
                          <a:latin typeface="+mn-lt"/>
                          <a:ea typeface="Calibri"/>
                          <a:cs typeface="Times New Roman"/>
                        </a:rPr>
                        <a:t> Al </a:t>
                      </a:r>
                      <a:r>
                        <a:rPr lang="en-US" sz="2400" dirty="0" err="1">
                          <a:solidFill>
                            <a:schemeClr val="tx1"/>
                          </a:solidFill>
                          <a:latin typeface="+mn-lt"/>
                          <a:ea typeface="Calibri"/>
                          <a:cs typeface="Times New Roman"/>
                        </a:rPr>
                        <a:t>Zahab</a:t>
                      </a:r>
                      <a:endParaRPr lang="en-US" sz="2400" dirty="0">
                        <a:solidFill>
                          <a:schemeClr val="tx1"/>
                        </a:solidFill>
                        <a:latin typeface="+mn-lt"/>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2400" dirty="0">
                          <a:solidFill>
                            <a:schemeClr val="tx1"/>
                          </a:solidFill>
                          <a:latin typeface="+mn-lt"/>
                          <a:ea typeface="Times New Roman"/>
                          <a:cs typeface="Times New Roman"/>
                        </a:rPr>
                        <a:t>Ground up rock mixed with honey and butter</a:t>
                      </a:r>
                    </a:p>
                  </a:txBody>
                  <a:tcPr marL="68580" marR="68580" marT="0" marB="0"/>
                </a:tc>
                <a:tc>
                  <a:txBody>
                    <a:bodyPr/>
                    <a:lstStyle/>
                    <a:p>
                      <a:pPr marL="0" marR="0">
                        <a:lnSpc>
                          <a:spcPct val="115000"/>
                        </a:lnSpc>
                        <a:spcBef>
                          <a:spcPts val="0"/>
                        </a:spcBef>
                        <a:spcAft>
                          <a:spcPts val="0"/>
                        </a:spcAft>
                        <a:tabLst>
                          <a:tab pos="228600" algn="dec"/>
                        </a:tabLst>
                      </a:pPr>
                      <a:r>
                        <a:rPr lang="en-US" sz="2400" dirty="0">
                          <a:solidFill>
                            <a:schemeClr val="tx1"/>
                          </a:solidFill>
                          <a:latin typeface="+mn-lt"/>
                          <a:ea typeface="Times New Roman"/>
                          <a:cs typeface="Times New Roman"/>
                        </a:rPr>
                        <a:t>Iran</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To encourage the first stool of a newborn</a:t>
                      </a:r>
                    </a:p>
                  </a:txBody>
                  <a:tcPr marL="68580" marR="68580" marT="0" marB="0"/>
                </a:tc>
              </a:tr>
              <a:tr h="485523">
                <a:tc>
                  <a:txBody>
                    <a:bodyPr/>
                    <a:lstStyle/>
                    <a:p>
                      <a:pPr marL="0" marR="0">
                        <a:lnSpc>
                          <a:spcPct val="115000"/>
                        </a:lnSpc>
                        <a:spcBef>
                          <a:spcPts val="0"/>
                        </a:spcBef>
                        <a:spcAft>
                          <a:spcPts val="0"/>
                        </a:spcAft>
                      </a:pPr>
                      <a:r>
                        <a:rPr lang="en-US" sz="2400">
                          <a:solidFill>
                            <a:schemeClr val="tx1"/>
                          </a:solidFill>
                          <a:latin typeface="+mn-lt"/>
                          <a:ea typeface="Calibri"/>
                          <a:cs typeface="Times New Roman"/>
                        </a:rPr>
                        <a:t>Bint Dahab</a:t>
                      </a:r>
                    </a:p>
                  </a:txBody>
                  <a:tcPr marL="68580" marR="68580" marT="0" marB="0"/>
                </a:tc>
                <a:tc>
                  <a:txBody>
                    <a:bodyPr/>
                    <a:lstStyle/>
                    <a:p>
                      <a:pPr marL="0" marR="0">
                        <a:lnSpc>
                          <a:spcPct val="115000"/>
                        </a:lnSpc>
                        <a:spcBef>
                          <a:spcPts val="0"/>
                        </a:spcBef>
                        <a:spcAft>
                          <a:spcPts val="0"/>
                        </a:spcAft>
                        <a:tabLst>
                          <a:tab pos="228600" algn="dec"/>
                        </a:tabLst>
                      </a:pPr>
                      <a:r>
                        <a:rPr lang="en-US" sz="2400" dirty="0">
                          <a:solidFill>
                            <a:schemeClr val="tx1"/>
                          </a:solidFill>
                          <a:latin typeface="+mn-lt"/>
                          <a:ea typeface="Times New Roman"/>
                          <a:cs typeface="Times New Roman"/>
                        </a:rPr>
                        <a:t>Yellow lead oxide commonly used by jewelers</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Saudi Arabia</a:t>
                      </a:r>
                    </a:p>
                  </a:txBody>
                  <a:tcPr marL="68580" marR="68580" marT="0" marB="0"/>
                </a:tc>
                <a:tc>
                  <a:txBody>
                    <a:bodyPr/>
                    <a:lstStyle/>
                    <a:p>
                      <a:pPr marL="0" marR="0">
                        <a:lnSpc>
                          <a:spcPct val="115000"/>
                        </a:lnSpc>
                        <a:spcBef>
                          <a:spcPts val="0"/>
                        </a:spcBef>
                        <a:spcAft>
                          <a:spcPts val="0"/>
                        </a:spcAft>
                        <a:tabLst>
                          <a:tab pos="228600" algn="dec"/>
                        </a:tabLst>
                      </a:pPr>
                      <a:r>
                        <a:rPr lang="en-US" sz="2400" dirty="0" smtClean="0">
                          <a:solidFill>
                            <a:schemeClr val="tx1"/>
                          </a:solidFill>
                          <a:latin typeface="+mn-lt"/>
                          <a:ea typeface="Times New Roman"/>
                          <a:cs typeface="Times New Roman"/>
                        </a:rPr>
                        <a:t>Constipation</a:t>
                      </a:r>
                      <a:endParaRPr lang="en-US" sz="2400" dirty="0">
                        <a:solidFill>
                          <a:schemeClr val="tx1"/>
                        </a:solidFill>
                        <a:latin typeface="+mn-lt"/>
                        <a:ea typeface="Times New Roman"/>
                        <a:cs typeface="Times New Roman"/>
                      </a:endParaRPr>
                    </a:p>
                  </a:txBody>
                  <a:tcPr marL="68580" marR="68580" marT="0" marB="0"/>
                </a:tc>
              </a:tr>
              <a:tr h="485523">
                <a:tc>
                  <a:txBody>
                    <a:bodyPr/>
                    <a:lstStyle/>
                    <a:p>
                      <a:pPr marL="0" marR="0">
                        <a:lnSpc>
                          <a:spcPct val="115000"/>
                        </a:lnSpc>
                        <a:spcBef>
                          <a:spcPts val="0"/>
                        </a:spcBef>
                        <a:spcAft>
                          <a:spcPts val="0"/>
                        </a:spcAft>
                      </a:pPr>
                      <a:r>
                        <a:rPr lang="en-US" sz="2400">
                          <a:solidFill>
                            <a:schemeClr val="tx1"/>
                          </a:solidFill>
                          <a:latin typeface="+mn-lt"/>
                          <a:ea typeface="Calibri"/>
                          <a:cs typeface="Times New Roman"/>
                        </a:rPr>
                        <a:t>Bokhoor</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Wood and lead sulfide burned to create fumes</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Kuwait</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To calm infants</a:t>
                      </a:r>
                    </a:p>
                  </a:txBody>
                  <a:tcPr marL="68580" marR="68580" marT="0" marB="0"/>
                </a:tc>
              </a:tr>
              <a:tr h="430169">
                <a:tc>
                  <a:txBody>
                    <a:bodyPr/>
                    <a:lstStyle/>
                    <a:p>
                      <a:pPr marL="0" marR="0">
                        <a:lnSpc>
                          <a:spcPct val="115000"/>
                        </a:lnSpc>
                        <a:spcBef>
                          <a:spcPts val="0"/>
                        </a:spcBef>
                        <a:spcAft>
                          <a:spcPts val="0"/>
                        </a:spcAft>
                      </a:pPr>
                      <a:r>
                        <a:rPr lang="en-US" sz="2400" dirty="0">
                          <a:solidFill>
                            <a:schemeClr val="tx1"/>
                          </a:solidFill>
                          <a:latin typeface="+mn-lt"/>
                          <a:ea typeface="Calibri"/>
                          <a:cs typeface="Times New Roman"/>
                        </a:rPr>
                        <a:t>Jin Bu </a:t>
                      </a:r>
                      <a:r>
                        <a:rPr lang="en-US" sz="2400" dirty="0" err="1">
                          <a:solidFill>
                            <a:schemeClr val="tx1"/>
                          </a:solidFill>
                          <a:latin typeface="+mn-lt"/>
                          <a:ea typeface="Calibri"/>
                          <a:cs typeface="Times New Roman"/>
                        </a:rPr>
                        <a:t>Huan</a:t>
                      </a:r>
                      <a:endParaRPr lang="en-US" sz="2400" dirty="0">
                        <a:solidFill>
                          <a:schemeClr val="tx1"/>
                        </a:solidFill>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i="0">
                          <a:solidFill>
                            <a:schemeClr val="tx1"/>
                          </a:solidFill>
                          <a:latin typeface="+mn-lt"/>
                          <a:ea typeface="Times New Roman"/>
                          <a:cs typeface="Times New Roman"/>
                        </a:rPr>
                        <a:t>Herbal medicine</a:t>
                      </a:r>
                      <a:endParaRPr lang="en-US" sz="2400">
                        <a:solidFill>
                          <a:schemeClr val="tx1"/>
                        </a:solidFill>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i="0">
                          <a:solidFill>
                            <a:schemeClr val="tx1"/>
                          </a:solidFill>
                          <a:latin typeface="+mn-lt"/>
                          <a:ea typeface="Times New Roman"/>
                          <a:cs typeface="Times New Roman"/>
                        </a:rPr>
                        <a:t>China</a:t>
                      </a:r>
                      <a:endParaRPr lang="en-US" sz="2400">
                        <a:solidFill>
                          <a:schemeClr val="tx1"/>
                        </a:solidFill>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2400">
                          <a:solidFill>
                            <a:schemeClr val="tx1"/>
                          </a:solidFill>
                          <a:latin typeface="+mn-lt"/>
                          <a:ea typeface="Calibri"/>
                          <a:cs typeface="Times New Roman"/>
                        </a:rPr>
                        <a:t>Pain relief</a:t>
                      </a:r>
                    </a:p>
                  </a:txBody>
                  <a:tcPr marL="68580" marR="68580" marT="0" marB="0"/>
                </a:tc>
              </a:tr>
              <a:tr h="430169">
                <a:tc>
                  <a:txBody>
                    <a:bodyPr/>
                    <a:lstStyle/>
                    <a:p>
                      <a:pPr marL="0" marR="0">
                        <a:lnSpc>
                          <a:spcPct val="115000"/>
                        </a:lnSpc>
                        <a:spcBef>
                          <a:spcPts val="0"/>
                        </a:spcBef>
                        <a:spcAft>
                          <a:spcPts val="0"/>
                        </a:spcAft>
                      </a:pPr>
                      <a:r>
                        <a:rPr lang="en-US" sz="2400">
                          <a:solidFill>
                            <a:schemeClr val="tx1"/>
                          </a:solidFill>
                          <a:latin typeface="+mn-lt"/>
                          <a:ea typeface="Calibri"/>
                          <a:cs typeface="Times New Roman"/>
                        </a:rPr>
                        <a:t>Pay-loo-ah</a:t>
                      </a:r>
                    </a:p>
                  </a:txBody>
                  <a:tcPr marL="68580" marR="68580" marT="0" marB="0"/>
                </a:tc>
                <a:tc>
                  <a:txBody>
                    <a:bodyPr/>
                    <a:lstStyle/>
                    <a:p>
                      <a:pPr marL="0" marR="0">
                        <a:lnSpc>
                          <a:spcPct val="115000"/>
                        </a:lnSpc>
                        <a:spcBef>
                          <a:spcPts val="0"/>
                        </a:spcBef>
                        <a:spcAft>
                          <a:spcPts val="0"/>
                        </a:spcAft>
                        <a:tabLst>
                          <a:tab pos="228600" algn="dec"/>
                        </a:tabLst>
                      </a:pPr>
                      <a:r>
                        <a:rPr lang="en-US" sz="2400" dirty="0">
                          <a:solidFill>
                            <a:schemeClr val="tx1"/>
                          </a:solidFill>
                          <a:latin typeface="+mn-lt"/>
                          <a:ea typeface="Times New Roman"/>
                          <a:cs typeface="Times New Roman"/>
                        </a:rPr>
                        <a:t>Red powder</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Vietnam</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Fever or rashes in children</a:t>
                      </a:r>
                    </a:p>
                  </a:txBody>
                  <a:tcPr marL="68580" marR="68580" marT="0" marB="0"/>
                </a:tc>
              </a:tr>
              <a:tr h="485523">
                <a:tc>
                  <a:txBody>
                    <a:bodyPr/>
                    <a:lstStyle/>
                    <a:p>
                      <a:pPr marL="0" marR="0">
                        <a:lnSpc>
                          <a:spcPct val="115000"/>
                        </a:lnSpc>
                        <a:spcBef>
                          <a:spcPts val="0"/>
                        </a:spcBef>
                        <a:spcAft>
                          <a:spcPts val="0"/>
                        </a:spcAft>
                      </a:pPr>
                      <a:r>
                        <a:rPr lang="en-US" sz="2400">
                          <a:solidFill>
                            <a:schemeClr val="tx1"/>
                          </a:solidFill>
                          <a:latin typeface="+mn-lt"/>
                          <a:ea typeface="Calibri"/>
                          <a:cs typeface="Times New Roman"/>
                        </a:rPr>
                        <a:t>Kohl (also known as Surma)</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Black powder</a:t>
                      </a:r>
                    </a:p>
                  </a:txBody>
                  <a:tcPr marL="68580" marR="68580" marT="0" marB="0"/>
                </a:tc>
                <a:tc>
                  <a:txBody>
                    <a:bodyPr/>
                    <a:lstStyle/>
                    <a:p>
                      <a:pPr marL="0" marR="0">
                        <a:lnSpc>
                          <a:spcPct val="115000"/>
                        </a:lnSpc>
                        <a:spcBef>
                          <a:spcPts val="0"/>
                        </a:spcBef>
                        <a:spcAft>
                          <a:spcPts val="0"/>
                        </a:spcAft>
                        <a:tabLst>
                          <a:tab pos="228600" algn="dec"/>
                        </a:tabLst>
                      </a:pPr>
                      <a:r>
                        <a:rPr lang="en-US" sz="2400" dirty="0">
                          <a:solidFill>
                            <a:schemeClr val="tx1"/>
                          </a:solidFill>
                          <a:latin typeface="+mn-lt"/>
                          <a:ea typeface="Times New Roman"/>
                          <a:cs typeface="Times New Roman"/>
                        </a:rPr>
                        <a:t>India</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Put on gums of teething babies to sooth pain</a:t>
                      </a:r>
                    </a:p>
                  </a:txBody>
                  <a:tcPr marL="68580" marR="68580" marT="0" marB="0"/>
                </a:tc>
              </a:tr>
              <a:tr h="430169">
                <a:tc>
                  <a:txBody>
                    <a:bodyPr/>
                    <a:lstStyle/>
                    <a:p>
                      <a:pPr marL="0" marR="0">
                        <a:lnSpc>
                          <a:spcPct val="115000"/>
                        </a:lnSpc>
                        <a:spcBef>
                          <a:spcPts val="0"/>
                        </a:spcBef>
                        <a:spcAft>
                          <a:spcPts val="0"/>
                        </a:spcAft>
                      </a:pPr>
                      <a:r>
                        <a:rPr lang="en-US" sz="2400">
                          <a:solidFill>
                            <a:schemeClr val="tx1"/>
                          </a:solidFill>
                          <a:latin typeface="+mn-lt"/>
                          <a:ea typeface="Calibri"/>
                          <a:cs typeface="Times New Roman"/>
                        </a:rPr>
                        <a:t>Ghasard </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Brown powder</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India</a:t>
                      </a:r>
                    </a:p>
                  </a:txBody>
                  <a:tcPr marL="68580" marR="68580" marT="0" marB="0"/>
                </a:tc>
                <a:tc>
                  <a:txBody>
                    <a:bodyPr/>
                    <a:lstStyle/>
                    <a:p>
                      <a:pPr marL="0" marR="0">
                        <a:lnSpc>
                          <a:spcPct val="115000"/>
                        </a:lnSpc>
                        <a:spcBef>
                          <a:spcPts val="0"/>
                        </a:spcBef>
                        <a:spcAft>
                          <a:spcPts val="0"/>
                        </a:spcAft>
                        <a:tabLst>
                          <a:tab pos="228600" algn="dec"/>
                        </a:tabLst>
                      </a:pPr>
                      <a:r>
                        <a:rPr lang="en-US" sz="2400">
                          <a:solidFill>
                            <a:schemeClr val="tx1"/>
                          </a:solidFill>
                          <a:latin typeface="+mn-lt"/>
                          <a:ea typeface="Times New Roman"/>
                          <a:cs typeface="Times New Roman"/>
                        </a:rPr>
                        <a:t>Digestion problems</a:t>
                      </a:r>
                    </a:p>
                  </a:txBody>
                  <a:tcPr marL="68580" marR="68580" marT="0" marB="0"/>
                </a:tc>
              </a:tr>
              <a:tr h="0">
                <a:tc>
                  <a:txBody>
                    <a:bodyPr/>
                    <a:lstStyle/>
                    <a:p>
                      <a:pPr marL="0" marR="0">
                        <a:lnSpc>
                          <a:spcPct val="115000"/>
                        </a:lnSpc>
                        <a:spcBef>
                          <a:spcPts val="0"/>
                        </a:spcBef>
                        <a:spcAft>
                          <a:spcPts val="0"/>
                        </a:spcAft>
                      </a:pPr>
                      <a:r>
                        <a:rPr lang="en-US" sz="2400" dirty="0" err="1">
                          <a:solidFill>
                            <a:schemeClr val="tx1"/>
                          </a:solidFill>
                          <a:latin typeface="+mn-lt"/>
                          <a:ea typeface="Calibri"/>
                          <a:cs typeface="Times New Roman"/>
                        </a:rPr>
                        <a:t>Santrinj</a:t>
                      </a:r>
                      <a:endParaRPr lang="en-US" sz="2400" dirty="0">
                        <a:solidFill>
                          <a:schemeClr val="tx1"/>
                        </a:solidFill>
                        <a:latin typeface="+mn-lt"/>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2400" dirty="0">
                          <a:solidFill>
                            <a:schemeClr val="tx1"/>
                          </a:solidFill>
                          <a:latin typeface="+mn-lt"/>
                          <a:ea typeface="Times New Roman"/>
                          <a:cs typeface="Times New Roman"/>
                        </a:rPr>
                        <a:t>Red powder, 98% lead </a:t>
                      </a:r>
                      <a:r>
                        <a:rPr lang="en-US" sz="2400" dirty="0" smtClean="0">
                          <a:solidFill>
                            <a:schemeClr val="tx1"/>
                          </a:solidFill>
                          <a:latin typeface="+mn-lt"/>
                          <a:ea typeface="Times New Roman"/>
                          <a:cs typeface="Times New Roman"/>
                        </a:rPr>
                        <a:t>oxide</a:t>
                      </a:r>
                      <a:endParaRPr lang="en-US" sz="2400" dirty="0">
                        <a:solidFill>
                          <a:schemeClr val="tx1"/>
                        </a:solidFill>
                        <a:latin typeface="+mn-lt"/>
                        <a:ea typeface="Times New Roman"/>
                        <a:cs typeface="Times New Roman"/>
                      </a:endParaRPr>
                    </a:p>
                  </a:txBody>
                  <a:tcPr marL="68580" marR="68580" marT="0" marB="0"/>
                </a:tc>
                <a:tc>
                  <a:txBody>
                    <a:bodyPr/>
                    <a:lstStyle/>
                    <a:p>
                      <a:pPr marL="0" marR="0">
                        <a:lnSpc>
                          <a:spcPct val="115000"/>
                        </a:lnSpc>
                        <a:spcBef>
                          <a:spcPts val="0"/>
                        </a:spcBef>
                        <a:spcAft>
                          <a:spcPts val="0"/>
                        </a:spcAft>
                        <a:tabLst>
                          <a:tab pos="228600" algn="dec"/>
                        </a:tabLst>
                      </a:pPr>
                      <a:r>
                        <a:rPr lang="en-US" sz="2400" dirty="0">
                          <a:solidFill>
                            <a:schemeClr val="tx1"/>
                          </a:solidFill>
                          <a:latin typeface="+mn-lt"/>
                          <a:ea typeface="Times New Roman"/>
                          <a:cs typeface="Times New Roman"/>
                        </a:rPr>
                        <a:t>Saudi Arabia</a:t>
                      </a:r>
                    </a:p>
                  </a:txBody>
                  <a:tcPr marL="68580" marR="68580" marT="0" marB="0"/>
                </a:tc>
                <a:tc>
                  <a:txBody>
                    <a:bodyPr/>
                    <a:lstStyle/>
                    <a:p>
                      <a:pPr marL="0" marR="0">
                        <a:lnSpc>
                          <a:spcPct val="115000"/>
                        </a:lnSpc>
                        <a:spcBef>
                          <a:spcPts val="0"/>
                        </a:spcBef>
                        <a:spcAft>
                          <a:spcPts val="0"/>
                        </a:spcAft>
                        <a:tabLst>
                          <a:tab pos="228600" algn="dec"/>
                        </a:tabLst>
                      </a:pPr>
                      <a:r>
                        <a:rPr lang="en-US" sz="2400" dirty="0">
                          <a:solidFill>
                            <a:schemeClr val="tx1"/>
                          </a:solidFill>
                          <a:latin typeface="+mn-lt"/>
                          <a:ea typeface="Times New Roman"/>
                          <a:cs typeface="Times New Roman"/>
                        </a:rPr>
                        <a:t>Gum infections and teething pain</a:t>
                      </a:r>
                    </a:p>
                  </a:txBody>
                  <a:tcPr marL="68580" marR="68580" marT="0" marB="0"/>
                </a:tc>
              </a:tr>
            </a:tbl>
          </a:graphicData>
        </a:graphic>
      </p:graphicFrame>
      <p:sp>
        <p:nvSpPr>
          <p:cNvPr id="13402" name="Line 11"/>
          <p:cNvSpPr>
            <a:spLocks noChangeShapeType="1"/>
          </p:cNvSpPr>
          <p:nvPr/>
        </p:nvSpPr>
        <p:spPr bwMode="auto">
          <a:xfrm>
            <a:off x="0" y="3657600"/>
            <a:ext cx="43891200" cy="0"/>
          </a:xfrm>
          <a:prstGeom prst="line">
            <a:avLst/>
          </a:prstGeom>
          <a:noFill/>
          <a:ln w="88900">
            <a:solidFill>
              <a:schemeClr val="tx1"/>
            </a:solidFill>
            <a:round/>
            <a:headEnd/>
            <a:tailEnd/>
          </a:ln>
        </p:spPr>
        <p:txBody>
          <a:bodyPr wrap="none" anchor="ctr"/>
          <a:lstStyle/>
          <a:p>
            <a:endParaRPr lang="en-US"/>
          </a:p>
        </p:txBody>
      </p:sp>
      <p:sp>
        <p:nvSpPr>
          <p:cNvPr id="13403" name="Rectangle 15"/>
          <p:cNvSpPr>
            <a:spLocks noChangeArrowheads="1"/>
          </p:cNvSpPr>
          <p:nvPr/>
        </p:nvSpPr>
        <p:spPr bwMode="auto">
          <a:xfrm>
            <a:off x="14935200" y="13639800"/>
            <a:ext cx="26441400" cy="2682875"/>
          </a:xfrm>
          <a:prstGeom prst="rect">
            <a:avLst/>
          </a:prstGeom>
          <a:noFill/>
          <a:ln w="9525">
            <a:noFill/>
            <a:miter lim="800000"/>
            <a:headEnd/>
            <a:tailEnd/>
          </a:ln>
        </p:spPr>
        <p:txBody>
          <a:bodyPr lIns="470258" tIns="235129" rIns="470258" bIns="235129"/>
          <a:lstStyle/>
          <a:p>
            <a:pPr defTabSz="4702175"/>
            <a:r>
              <a:rPr lang="en-US" sz="6000">
                <a:solidFill>
                  <a:schemeClr val="tx2"/>
                </a:solidFill>
                <a:latin typeface="Myriad Pro Bold"/>
              </a:rPr>
              <a:t>Lead Encephalopathy due to Folk Medicines: A Case Study</a:t>
            </a:r>
          </a:p>
          <a:p>
            <a:pPr defTabSz="4702175"/>
            <a:r>
              <a:rPr lang="en-US" sz="3200">
                <a:solidFill>
                  <a:schemeClr val="tx2"/>
                </a:solidFill>
                <a:latin typeface="Myriad Pro Bold"/>
              </a:rPr>
              <a:t>Karri et al. collected data of 76 individuals afflicted with lead encephalopathy  due to folk medicines . This is a symptom of moderate to high lead poisoning where brain function is altered. They recorded  the results of laboratory tests as well as the origin of the folk medicines taken. </a:t>
            </a:r>
          </a:p>
          <a:p>
            <a:pPr defTabSz="4702175"/>
            <a:endParaRPr lang="en-US" sz="3200">
              <a:solidFill>
                <a:schemeClr val="tx2"/>
              </a:solidFill>
              <a:latin typeface="Myriad Pro Bold"/>
            </a:endParaRPr>
          </a:p>
          <a:p>
            <a:pPr defTabSz="4702175"/>
            <a:r>
              <a:rPr lang="en-US" sz="3200"/>
              <a:t>Ayurvedic medicines were associated with 5 cases (7%), Middle eastern traditional medicines with 66 cases (87%) and 5 cases (7%) with other traditional medicines. Of the 76 cases, 5% were in adults and 95% were in infants and young children. Of the 4 adult cases, at least one was left with residual neurological impairment. In infants and young children, among 72 cases 8 (11%) were fatal, and at least 15 (21%) had residual neurological deficits. </a:t>
            </a:r>
          </a:p>
          <a:p>
            <a:pPr defTabSz="4702175"/>
            <a:endParaRPr lang="en-US" sz="3200">
              <a:solidFill>
                <a:schemeClr val="tx2"/>
              </a:solidFill>
              <a:latin typeface="Myriad Pro Bold"/>
            </a:endParaRPr>
          </a:p>
          <a:p>
            <a:pPr defTabSz="4702175"/>
            <a:r>
              <a:rPr lang="en-US" sz="3200">
                <a:solidFill>
                  <a:schemeClr val="tx2"/>
                </a:solidFill>
                <a:latin typeface="Myriad Pro Bold"/>
              </a:rPr>
              <a:t>Lead poisoning due to folk medicines is a big problem, and many times, it is not caught until it  is too late and damage is irreversible.</a:t>
            </a:r>
            <a:r>
              <a:rPr lang="en-US" sz="6000">
                <a:solidFill>
                  <a:schemeClr val="tx2"/>
                </a:solidFill>
                <a:latin typeface="Myriad Pro Bold"/>
              </a:rPr>
              <a:t/>
            </a:r>
            <a:br>
              <a:rPr lang="en-US" sz="6000">
                <a:solidFill>
                  <a:schemeClr val="tx2"/>
                </a:solidFill>
                <a:latin typeface="Myriad Pro Bold"/>
              </a:rPr>
            </a:br>
            <a:endParaRPr lang="en-US" sz="3200">
              <a:solidFill>
                <a:schemeClr val="tx2"/>
              </a:solidFill>
            </a:endParaRPr>
          </a:p>
          <a:p>
            <a:pPr defTabSz="4702175"/>
            <a:endParaRPr lang="en-US" sz="3200">
              <a:solidFill>
                <a:schemeClr val="tx2"/>
              </a:solidFill>
            </a:endParaRPr>
          </a:p>
          <a:p>
            <a:pPr defTabSz="4702175"/>
            <a:endParaRPr lang="en-US" sz="3200">
              <a:solidFill>
                <a:schemeClr val="tx2"/>
              </a:solidFill>
            </a:endParaRPr>
          </a:p>
          <a:p>
            <a:pPr defTabSz="4702175"/>
            <a:endParaRPr lang="en-US" sz="6000">
              <a:solidFill>
                <a:schemeClr val="tx2"/>
              </a:solidFill>
            </a:endParaRPr>
          </a:p>
        </p:txBody>
      </p:sp>
      <p:graphicFrame>
        <p:nvGraphicFramePr>
          <p:cNvPr id="44" name="Table 43"/>
          <p:cNvGraphicFramePr>
            <a:graphicFrameLocks noGrp="1"/>
          </p:cNvGraphicFramePr>
          <p:nvPr/>
        </p:nvGraphicFramePr>
        <p:xfrm>
          <a:off x="15392400" y="20345400"/>
          <a:ext cx="6248400" cy="4283075"/>
        </p:xfrm>
        <a:graphic>
          <a:graphicData uri="http://schemas.openxmlformats.org/drawingml/2006/table">
            <a:tbl>
              <a:tblPr/>
              <a:tblGrid>
                <a:gridCol w="3124200"/>
                <a:gridCol w="3124200"/>
              </a:tblGrid>
              <a:tr h="0">
                <a:tc>
                  <a:txBody>
                    <a:bodyPr/>
                    <a:lstStyle/>
                    <a:p>
                      <a:pPr marL="0" marR="0">
                        <a:lnSpc>
                          <a:spcPct val="115000"/>
                        </a:lnSpc>
                        <a:spcBef>
                          <a:spcPts val="0"/>
                        </a:spcBef>
                        <a:spcAft>
                          <a:spcPts val="0"/>
                        </a:spcAft>
                      </a:pPr>
                      <a:r>
                        <a:rPr lang="en-US" sz="2200" b="1" dirty="0">
                          <a:latin typeface="Times New Roman"/>
                          <a:ea typeface="Times New Roman"/>
                          <a:cs typeface="Times New Roman"/>
                        </a:rPr>
                        <a:t>Traditional Medical System</a:t>
                      </a:r>
                      <a:endParaRPr lang="en-US" sz="2200" dirty="0">
                        <a:latin typeface="Calibri"/>
                        <a:ea typeface="Calibri"/>
                        <a:cs typeface="Times New Roman"/>
                      </a:endParaRPr>
                    </a:p>
                  </a:txBody>
                  <a:tcPr marL="95250" marR="95250" marT="30480" marB="30480">
                    <a:lnL>
                      <a:noFill/>
                    </a:lnL>
                    <a:lnR>
                      <a:noFill/>
                    </a:lnR>
                    <a:lnT>
                      <a:noFill/>
                    </a:lnT>
                    <a:lnB>
                      <a:noFill/>
                    </a:lnB>
                  </a:tcPr>
                </a:tc>
                <a:tc>
                  <a:txBody>
                    <a:bodyPr/>
                    <a:lstStyle/>
                    <a:p>
                      <a:pPr marL="0" marR="0" algn="ctr">
                        <a:lnSpc>
                          <a:spcPct val="115000"/>
                        </a:lnSpc>
                        <a:spcBef>
                          <a:spcPts val="0"/>
                        </a:spcBef>
                        <a:spcAft>
                          <a:spcPts val="0"/>
                        </a:spcAft>
                      </a:pPr>
                      <a:r>
                        <a:rPr lang="en-US" sz="2200" b="1">
                          <a:latin typeface="Times New Roman"/>
                          <a:ea typeface="Times New Roman"/>
                          <a:cs typeface="Times New Roman"/>
                        </a:rPr>
                        <a:t>Cases of Lead Encephalopathy N (%)</a:t>
                      </a:r>
                      <a:endParaRPr lang="en-US" sz="2200">
                        <a:latin typeface="Calibri"/>
                        <a:ea typeface="Calibri"/>
                        <a:cs typeface="Times New Roman"/>
                      </a:endParaRPr>
                    </a:p>
                  </a:txBody>
                  <a:tcPr marL="95250" marR="95250" marT="30480" marB="30480">
                    <a:lnL>
                      <a:noFill/>
                    </a:lnL>
                    <a:lnR>
                      <a:noFill/>
                    </a:lnR>
                    <a:lnT>
                      <a:noFill/>
                    </a:lnT>
                    <a:lnB>
                      <a:noFill/>
                    </a:lnB>
                  </a:tcPr>
                </a:tc>
              </a:tr>
              <a:tr h="0">
                <a:tc>
                  <a:txBody>
                    <a:bodyPr/>
                    <a:lstStyle/>
                    <a:p>
                      <a:pPr marL="0" marR="0">
                        <a:lnSpc>
                          <a:spcPct val="115000"/>
                        </a:lnSpc>
                        <a:spcBef>
                          <a:spcPts val="0"/>
                        </a:spcBef>
                        <a:spcAft>
                          <a:spcPts val="0"/>
                        </a:spcAft>
                      </a:pPr>
                      <a:r>
                        <a:rPr lang="en-US" sz="2200">
                          <a:latin typeface="Times New Roman"/>
                          <a:ea typeface="Times New Roman"/>
                          <a:cs typeface="Times New Roman"/>
                        </a:rPr>
                        <a:t>Ayurveda</a:t>
                      </a:r>
                      <a:endParaRPr lang="en-US" sz="2200">
                        <a:latin typeface="Calibri"/>
                        <a:ea typeface="Calibri"/>
                        <a:cs typeface="Times New Roman"/>
                      </a:endParaRPr>
                    </a:p>
                  </a:txBody>
                  <a:tcPr marL="95250" marR="95250" marT="30480" marB="30480">
                    <a:lnL>
                      <a:noFill/>
                    </a:lnL>
                    <a:lnR>
                      <a:noFill/>
                    </a:lnR>
                    <a:lnT>
                      <a:noFill/>
                    </a:lnT>
                    <a:lnB>
                      <a:noFill/>
                    </a:lnB>
                  </a:tcPr>
                </a:tc>
                <a:tc>
                  <a:txBody>
                    <a:bodyPr/>
                    <a:lstStyle/>
                    <a:p>
                      <a:pPr marL="0" marR="0" algn="ctr">
                        <a:lnSpc>
                          <a:spcPct val="115000"/>
                        </a:lnSpc>
                        <a:spcBef>
                          <a:spcPts val="0"/>
                        </a:spcBef>
                        <a:spcAft>
                          <a:spcPts val="0"/>
                        </a:spcAft>
                      </a:pPr>
                      <a:r>
                        <a:rPr lang="en-US" sz="2200">
                          <a:latin typeface="Times New Roman"/>
                          <a:ea typeface="Times New Roman"/>
                          <a:cs typeface="Times New Roman"/>
                        </a:rPr>
                        <a:t>5 (7%)</a:t>
                      </a:r>
                      <a:endParaRPr lang="en-US" sz="2200">
                        <a:latin typeface="Calibri"/>
                        <a:ea typeface="Calibri"/>
                        <a:cs typeface="Times New Roman"/>
                      </a:endParaRPr>
                    </a:p>
                  </a:txBody>
                  <a:tcPr marL="95250" marR="95250" marT="30480" marB="30480">
                    <a:lnL>
                      <a:noFill/>
                    </a:lnL>
                    <a:lnR>
                      <a:noFill/>
                    </a:lnR>
                    <a:lnT>
                      <a:noFill/>
                    </a:lnT>
                    <a:lnB>
                      <a:noFill/>
                    </a:lnB>
                  </a:tcPr>
                </a:tc>
              </a:tr>
              <a:tr h="0">
                <a:tc>
                  <a:txBody>
                    <a:bodyPr/>
                    <a:lstStyle/>
                    <a:p>
                      <a:pPr marL="0" marR="0">
                        <a:lnSpc>
                          <a:spcPct val="115000"/>
                        </a:lnSpc>
                        <a:spcBef>
                          <a:spcPts val="0"/>
                        </a:spcBef>
                        <a:spcAft>
                          <a:spcPts val="0"/>
                        </a:spcAft>
                      </a:pPr>
                      <a:r>
                        <a:rPr lang="en-US" sz="2200">
                          <a:latin typeface="Times New Roman"/>
                          <a:ea typeface="Times New Roman"/>
                          <a:cs typeface="Times New Roman"/>
                        </a:rPr>
                        <a:t>Ghasard</a:t>
                      </a:r>
                      <a:endParaRPr lang="en-US" sz="2200">
                        <a:latin typeface="Calibri"/>
                        <a:ea typeface="Calibri"/>
                        <a:cs typeface="Times New Roman"/>
                      </a:endParaRPr>
                    </a:p>
                  </a:txBody>
                  <a:tcPr marL="95250" marR="95250" marT="30480" marB="30480">
                    <a:lnL>
                      <a:noFill/>
                    </a:lnL>
                    <a:lnR>
                      <a:noFill/>
                    </a:lnR>
                    <a:lnT>
                      <a:noFill/>
                    </a:lnT>
                    <a:lnB>
                      <a:noFill/>
                    </a:lnB>
                  </a:tcPr>
                </a:tc>
                <a:tc>
                  <a:txBody>
                    <a:bodyPr/>
                    <a:lstStyle/>
                    <a:p>
                      <a:pPr marL="0" marR="0" algn="ctr">
                        <a:lnSpc>
                          <a:spcPct val="115000"/>
                        </a:lnSpc>
                        <a:spcBef>
                          <a:spcPts val="0"/>
                        </a:spcBef>
                        <a:spcAft>
                          <a:spcPts val="0"/>
                        </a:spcAft>
                      </a:pPr>
                      <a:r>
                        <a:rPr lang="en-US" sz="2200">
                          <a:latin typeface="Times New Roman"/>
                          <a:ea typeface="Times New Roman"/>
                          <a:cs typeface="Times New Roman"/>
                        </a:rPr>
                        <a:t>1 (1 %)</a:t>
                      </a:r>
                      <a:endParaRPr lang="en-US" sz="2200">
                        <a:latin typeface="Calibri"/>
                        <a:ea typeface="Calibri"/>
                        <a:cs typeface="Times New Roman"/>
                      </a:endParaRPr>
                    </a:p>
                  </a:txBody>
                  <a:tcPr marL="95250" marR="95250" marT="30480" marB="30480">
                    <a:lnL>
                      <a:noFill/>
                    </a:lnL>
                    <a:lnR>
                      <a:noFill/>
                    </a:lnR>
                    <a:lnT>
                      <a:noFill/>
                    </a:lnT>
                    <a:lnB>
                      <a:noFill/>
                    </a:lnB>
                  </a:tcPr>
                </a:tc>
              </a:tr>
              <a:tr h="0">
                <a:tc>
                  <a:txBody>
                    <a:bodyPr/>
                    <a:lstStyle/>
                    <a:p>
                      <a:pPr marL="0" marR="0">
                        <a:lnSpc>
                          <a:spcPct val="115000"/>
                        </a:lnSpc>
                        <a:spcBef>
                          <a:spcPts val="0"/>
                        </a:spcBef>
                        <a:spcAft>
                          <a:spcPts val="0"/>
                        </a:spcAft>
                      </a:pPr>
                      <a:r>
                        <a:rPr lang="en-US" sz="2200">
                          <a:latin typeface="Times New Roman"/>
                          <a:ea typeface="Times New Roman"/>
                          <a:cs typeface="Times New Roman"/>
                        </a:rPr>
                        <a:t>Traditional Middle Eastern Practices</a:t>
                      </a:r>
                      <a:endParaRPr lang="en-US" sz="2200">
                        <a:latin typeface="Calibri"/>
                        <a:ea typeface="Calibri"/>
                        <a:cs typeface="Times New Roman"/>
                      </a:endParaRPr>
                    </a:p>
                  </a:txBody>
                  <a:tcPr marL="95250" marR="95250" marT="30480" marB="30480">
                    <a:lnL>
                      <a:noFill/>
                    </a:lnL>
                    <a:lnR>
                      <a:noFill/>
                    </a:lnR>
                    <a:lnT>
                      <a:noFill/>
                    </a:lnT>
                    <a:lnB>
                      <a:noFill/>
                    </a:lnB>
                  </a:tcPr>
                </a:tc>
                <a:tc>
                  <a:txBody>
                    <a:bodyPr/>
                    <a:lstStyle/>
                    <a:p>
                      <a:pPr marL="0" marR="0" algn="ctr">
                        <a:lnSpc>
                          <a:spcPct val="115000"/>
                        </a:lnSpc>
                        <a:spcBef>
                          <a:spcPts val="0"/>
                        </a:spcBef>
                        <a:spcAft>
                          <a:spcPts val="0"/>
                        </a:spcAft>
                      </a:pPr>
                      <a:r>
                        <a:rPr lang="en-US" sz="2200" dirty="0">
                          <a:latin typeface="Times New Roman"/>
                          <a:ea typeface="Times New Roman"/>
                          <a:cs typeface="Times New Roman"/>
                        </a:rPr>
                        <a:t>66 (87%)</a:t>
                      </a:r>
                      <a:endParaRPr lang="en-US" sz="2200" dirty="0">
                        <a:latin typeface="Calibri"/>
                        <a:ea typeface="Calibri"/>
                        <a:cs typeface="Times New Roman"/>
                      </a:endParaRPr>
                    </a:p>
                  </a:txBody>
                  <a:tcPr marL="95250" marR="95250" marT="30480" marB="30480">
                    <a:lnL>
                      <a:noFill/>
                    </a:lnL>
                    <a:lnR>
                      <a:noFill/>
                    </a:lnR>
                    <a:lnT>
                      <a:noFill/>
                    </a:lnT>
                    <a:lnB>
                      <a:noFill/>
                    </a:lnB>
                  </a:tcPr>
                </a:tc>
              </a:tr>
              <a:tr h="134112">
                <a:tc>
                  <a:txBody>
                    <a:bodyPr/>
                    <a:lstStyle/>
                    <a:p>
                      <a:pPr marL="0" marR="0">
                        <a:lnSpc>
                          <a:spcPct val="115000"/>
                        </a:lnSpc>
                        <a:spcBef>
                          <a:spcPts val="0"/>
                        </a:spcBef>
                        <a:spcAft>
                          <a:spcPts val="0"/>
                        </a:spcAft>
                      </a:pPr>
                      <a:r>
                        <a:rPr lang="en-US" sz="2200">
                          <a:latin typeface="Times New Roman"/>
                          <a:ea typeface="Times New Roman"/>
                          <a:cs typeface="Times New Roman"/>
                        </a:rPr>
                        <a:t>Azarcon and Greta</a:t>
                      </a:r>
                      <a:endParaRPr lang="en-US" sz="2200">
                        <a:latin typeface="Calibri"/>
                        <a:ea typeface="Calibri"/>
                        <a:cs typeface="Times New Roman"/>
                      </a:endParaRPr>
                    </a:p>
                  </a:txBody>
                  <a:tcPr marL="95250" marR="95250" marT="30480" marB="30480">
                    <a:lnL>
                      <a:noFill/>
                    </a:lnL>
                    <a:lnR>
                      <a:noFill/>
                    </a:lnR>
                    <a:lnT>
                      <a:noFill/>
                    </a:lnT>
                    <a:lnB>
                      <a:noFill/>
                    </a:lnB>
                  </a:tcPr>
                </a:tc>
                <a:tc>
                  <a:txBody>
                    <a:bodyPr/>
                    <a:lstStyle/>
                    <a:p>
                      <a:pPr marL="0" marR="0" algn="ctr">
                        <a:lnSpc>
                          <a:spcPct val="115000"/>
                        </a:lnSpc>
                        <a:spcBef>
                          <a:spcPts val="0"/>
                        </a:spcBef>
                        <a:spcAft>
                          <a:spcPts val="0"/>
                        </a:spcAft>
                      </a:pPr>
                      <a:r>
                        <a:rPr lang="en-US" sz="2200">
                          <a:latin typeface="Times New Roman"/>
                          <a:ea typeface="Times New Roman"/>
                          <a:cs typeface="Times New Roman"/>
                        </a:rPr>
                        <a:t>2 (3%)</a:t>
                      </a:r>
                      <a:endParaRPr lang="en-US" sz="2200">
                        <a:latin typeface="Calibri"/>
                        <a:ea typeface="Calibri"/>
                        <a:cs typeface="Times New Roman"/>
                      </a:endParaRPr>
                    </a:p>
                  </a:txBody>
                  <a:tcPr marL="95250" marR="95250" marT="30480" marB="30480">
                    <a:lnL>
                      <a:noFill/>
                    </a:lnL>
                    <a:lnR>
                      <a:noFill/>
                    </a:lnR>
                    <a:lnT>
                      <a:noFill/>
                    </a:lnT>
                    <a:lnB>
                      <a:noFill/>
                    </a:lnB>
                  </a:tcPr>
                </a:tc>
              </a:tr>
              <a:tr h="0">
                <a:tc>
                  <a:txBody>
                    <a:bodyPr/>
                    <a:lstStyle/>
                    <a:p>
                      <a:pPr marL="0" marR="0">
                        <a:lnSpc>
                          <a:spcPct val="115000"/>
                        </a:lnSpc>
                        <a:spcBef>
                          <a:spcPts val="0"/>
                        </a:spcBef>
                        <a:spcAft>
                          <a:spcPts val="0"/>
                        </a:spcAft>
                      </a:pPr>
                      <a:r>
                        <a:rPr lang="en-US" sz="2200" dirty="0">
                          <a:latin typeface="Times New Roman"/>
                          <a:ea typeface="Times New Roman"/>
                          <a:cs typeface="Times New Roman"/>
                        </a:rPr>
                        <a:t>Traditional Chinese Medicine</a:t>
                      </a:r>
                      <a:endParaRPr lang="en-US" sz="2200" dirty="0">
                        <a:latin typeface="Calibri"/>
                        <a:ea typeface="Calibri"/>
                        <a:cs typeface="Times New Roman"/>
                      </a:endParaRPr>
                    </a:p>
                  </a:txBody>
                  <a:tcPr marL="95250" marR="95250" marT="30480" marB="30480">
                    <a:lnL>
                      <a:noFill/>
                    </a:lnL>
                    <a:lnR>
                      <a:noFill/>
                    </a:lnR>
                    <a:lnT>
                      <a:noFill/>
                    </a:lnT>
                    <a:lnB>
                      <a:noFill/>
                    </a:lnB>
                  </a:tcPr>
                </a:tc>
                <a:tc>
                  <a:txBody>
                    <a:bodyPr/>
                    <a:lstStyle/>
                    <a:p>
                      <a:pPr marL="0" marR="0" algn="ctr">
                        <a:lnSpc>
                          <a:spcPct val="115000"/>
                        </a:lnSpc>
                        <a:spcBef>
                          <a:spcPts val="0"/>
                        </a:spcBef>
                        <a:spcAft>
                          <a:spcPts val="0"/>
                        </a:spcAft>
                      </a:pPr>
                      <a:r>
                        <a:rPr lang="en-US" sz="2200">
                          <a:latin typeface="Times New Roman"/>
                          <a:ea typeface="Times New Roman"/>
                          <a:cs typeface="Times New Roman"/>
                        </a:rPr>
                        <a:t>2 (3%)</a:t>
                      </a:r>
                      <a:endParaRPr lang="en-US" sz="2200">
                        <a:latin typeface="Calibri"/>
                        <a:ea typeface="Calibri"/>
                        <a:cs typeface="Times New Roman"/>
                      </a:endParaRPr>
                    </a:p>
                  </a:txBody>
                  <a:tcPr marL="95250" marR="95250" marT="30480" marB="30480">
                    <a:lnL>
                      <a:noFill/>
                    </a:lnL>
                    <a:lnR>
                      <a:noFill/>
                    </a:lnR>
                    <a:lnT>
                      <a:noFill/>
                    </a:lnT>
                    <a:lnB>
                      <a:noFill/>
                    </a:lnB>
                  </a:tcPr>
                </a:tc>
              </a:tr>
              <a:tr h="0">
                <a:tc>
                  <a:txBody>
                    <a:bodyPr/>
                    <a:lstStyle/>
                    <a:p>
                      <a:pPr marL="0" marR="0">
                        <a:lnSpc>
                          <a:spcPct val="115000"/>
                        </a:lnSpc>
                        <a:spcBef>
                          <a:spcPts val="0"/>
                        </a:spcBef>
                        <a:spcAft>
                          <a:spcPts val="0"/>
                        </a:spcAft>
                      </a:pPr>
                      <a:r>
                        <a:rPr lang="en-US" sz="2200" dirty="0">
                          <a:latin typeface="Times New Roman"/>
                          <a:ea typeface="Times New Roman"/>
                          <a:cs typeface="Times New Roman"/>
                        </a:rPr>
                        <a:t>Total</a:t>
                      </a:r>
                      <a:endParaRPr lang="en-US" sz="2200" dirty="0">
                        <a:latin typeface="Calibri"/>
                        <a:ea typeface="Calibri"/>
                        <a:cs typeface="Times New Roman"/>
                      </a:endParaRPr>
                    </a:p>
                  </a:txBody>
                  <a:tcPr marL="95250" marR="95250" marT="30480" marB="30480">
                    <a:lnL>
                      <a:noFill/>
                    </a:lnL>
                    <a:lnR>
                      <a:noFill/>
                    </a:lnR>
                    <a:lnT>
                      <a:noFill/>
                    </a:lnT>
                    <a:lnB>
                      <a:noFill/>
                    </a:lnB>
                  </a:tcPr>
                </a:tc>
                <a:tc>
                  <a:txBody>
                    <a:bodyPr/>
                    <a:lstStyle/>
                    <a:p>
                      <a:pPr marL="0" marR="0" algn="ctr">
                        <a:lnSpc>
                          <a:spcPct val="115000"/>
                        </a:lnSpc>
                        <a:spcBef>
                          <a:spcPts val="0"/>
                        </a:spcBef>
                        <a:spcAft>
                          <a:spcPts val="0"/>
                        </a:spcAft>
                      </a:pPr>
                      <a:r>
                        <a:rPr lang="en-US" sz="2200" dirty="0">
                          <a:latin typeface="Times New Roman"/>
                          <a:ea typeface="Times New Roman"/>
                          <a:cs typeface="Times New Roman"/>
                        </a:rPr>
                        <a:t>76 (100%)</a:t>
                      </a:r>
                      <a:endParaRPr lang="en-US" sz="2200" dirty="0">
                        <a:latin typeface="Calibri"/>
                        <a:ea typeface="Calibri"/>
                        <a:cs typeface="Times New Roman"/>
                      </a:endParaRPr>
                    </a:p>
                  </a:txBody>
                  <a:tcPr marL="95250" marR="95250" marT="30480" marB="30480">
                    <a:lnL>
                      <a:noFill/>
                    </a:lnL>
                    <a:lnR>
                      <a:noFill/>
                    </a:lnR>
                    <a:lnT>
                      <a:noFill/>
                    </a:lnT>
                    <a:lnB>
                      <a:noFill/>
                    </a:lnB>
                  </a:tcPr>
                </a:tc>
              </a:tr>
            </a:tbl>
          </a:graphicData>
        </a:graphic>
      </p:graphicFrame>
      <p:sp>
        <p:nvSpPr>
          <p:cNvPr id="13419" name="Rectangle 44"/>
          <p:cNvSpPr>
            <a:spLocks noChangeArrowheads="1"/>
          </p:cNvSpPr>
          <p:nvPr/>
        </p:nvSpPr>
        <p:spPr bwMode="auto">
          <a:xfrm>
            <a:off x="23545800" y="20193000"/>
            <a:ext cx="10210800" cy="4400550"/>
          </a:xfrm>
          <a:prstGeom prst="rect">
            <a:avLst/>
          </a:prstGeom>
          <a:noFill/>
          <a:ln w="9525">
            <a:noFill/>
            <a:miter lim="800000"/>
            <a:headEnd/>
            <a:tailEnd/>
          </a:ln>
        </p:spPr>
        <p:txBody>
          <a:bodyPr>
            <a:spAutoFit/>
          </a:bodyPr>
          <a:lstStyle/>
          <a:p>
            <a:pPr eaLnBrk="0" hangingPunct="0"/>
            <a:r>
              <a:rPr lang="en-US" sz="2000" b="1"/>
              <a:t>Case Report of a Woman from New Zealand</a:t>
            </a:r>
          </a:p>
          <a:p>
            <a:pPr eaLnBrk="0" hangingPunct="0"/>
            <a:r>
              <a:rPr lang="en-US" sz="2000"/>
              <a:t>Patient: 51 year old New Zealand woman who recently returned from three year stay in India.</a:t>
            </a:r>
          </a:p>
          <a:p>
            <a:pPr eaLnBrk="0" hangingPunct="0"/>
            <a:r>
              <a:rPr lang="en-US" sz="2000"/>
              <a:t>Presenting symptoms: Nausea, vomiting, abdominal pain and myalgia.</a:t>
            </a:r>
          </a:p>
          <a:p>
            <a:pPr eaLnBrk="0" hangingPunct="0"/>
            <a:r>
              <a:rPr lang="en-US" sz="2000"/>
              <a:t>Past medical history: She had dengue fever and was taking Ayurvedic medicines for 10 months.</a:t>
            </a:r>
          </a:p>
          <a:p>
            <a:pPr eaLnBrk="0" hangingPunct="0"/>
            <a:r>
              <a:rPr lang="en-US" sz="2000"/>
              <a:t>Clinical signs and symptoms: The patient was anemic and showed memory loss, disorientation, loss of sensory perception and tender abdomen.</a:t>
            </a:r>
          </a:p>
          <a:p>
            <a:pPr eaLnBrk="0" hangingPunct="0"/>
            <a:r>
              <a:rPr lang="en-US" sz="2000"/>
              <a:t>Blood lead level: 69.3 μg/dL</a:t>
            </a:r>
          </a:p>
          <a:p>
            <a:pPr eaLnBrk="0" hangingPunct="0"/>
            <a:r>
              <a:rPr lang="en-US" sz="2000"/>
              <a:t>Blood film: Normochromic anemia with prominent basophilic stippling.</a:t>
            </a:r>
          </a:p>
          <a:p>
            <a:pPr eaLnBrk="0" hangingPunct="0"/>
            <a:r>
              <a:rPr lang="en-US" sz="2000"/>
              <a:t>Diagnosis: Chronic Lead encephalopathy.</a:t>
            </a:r>
          </a:p>
          <a:p>
            <a:pPr eaLnBrk="0" hangingPunct="0"/>
            <a:r>
              <a:rPr lang="en-US" sz="2000"/>
              <a:t>Therapy: Discontinuation of Ayurvedic medicine.</a:t>
            </a:r>
          </a:p>
          <a:p>
            <a:pPr eaLnBrk="0" hangingPunct="0"/>
            <a:r>
              <a:rPr lang="en-US" sz="2000"/>
              <a:t>Outcome: Patient clinically well and blood lead levels dropped to 20 μg/dL after 5 months.</a:t>
            </a:r>
          </a:p>
        </p:txBody>
      </p:sp>
      <p:sp>
        <p:nvSpPr>
          <p:cNvPr id="13420" name="Rectangle 47"/>
          <p:cNvSpPr>
            <a:spLocks noChangeArrowheads="1"/>
          </p:cNvSpPr>
          <p:nvPr/>
        </p:nvSpPr>
        <p:spPr bwMode="auto">
          <a:xfrm>
            <a:off x="34747200" y="20345400"/>
            <a:ext cx="8458200" cy="3786188"/>
          </a:xfrm>
          <a:prstGeom prst="rect">
            <a:avLst/>
          </a:prstGeom>
          <a:noFill/>
          <a:ln w="9525">
            <a:noFill/>
            <a:miter lim="800000"/>
            <a:headEnd/>
            <a:tailEnd/>
          </a:ln>
        </p:spPr>
        <p:txBody>
          <a:bodyPr anchor="ctr">
            <a:spAutoFit/>
          </a:bodyPr>
          <a:lstStyle/>
          <a:p>
            <a:pPr eaLnBrk="0" hangingPunct="0"/>
            <a:r>
              <a:rPr lang="en-US" b="1">
                <a:solidFill>
                  <a:srgbClr val="000000"/>
                </a:solidFill>
                <a:cs typeface="Arial" charset="0"/>
              </a:rPr>
              <a:t>Most Common Reasons Cited by Patients for Not Revealing Their Folk Medicine Use to Medical Practitioners</a:t>
            </a:r>
            <a:endParaRPr lang="en-US"/>
          </a:p>
          <a:p>
            <a:pPr eaLnBrk="0" hangingPunct="0">
              <a:buFontTx/>
              <a:buChar char="•"/>
            </a:pPr>
            <a:r>
              <a:rPr lang="en-US">
                <a:solidFill>
                  <a:srgbClr val="000000"/>
                </a:solidFill>
                <a:latin typeface="Calibri" pitchFamily="34" charset="0"/>
                <a:cs typeface="Times New Roman" pitchFamily="18" charset="0"/>
              </a:rPr>
              <a:t>Their doctor never asked them about it.</a:t>
            </a:r>
            <a:endParaRPr lang="en-US"/>
          </a:p>
          <a:p>
            <a:pPr eaLnBrk="0" hangingPunct="0">
              <a:buFontTx/>
              <a:buChar char="•"/>
            </a:pPr>
            <a:r>
              <a:rPr lang="en-US">
                <a:solidFill>
                  <a:srgbClr val="000000"/>
                </a:solidFill>
                <a:latin typeface="Calibri" pitchFamily="34" charset="0"/>
                <a:cs typeface="Times New Roman" pitchFamily="18" charset="0"/>
              </a:rPr>
              <a:t>It wasn't important for their doctor to know.</a:t>
            </a:r>
            <a:endParaRPr lang="en-US"/>
          </a:p>
          <a:p>
            <a:pPr eaLnBrk="0" hangingPunct="0">
              <a:buFontTx/>
              <a:buChar char="•"/>
            </a:pPr>
            <a:r>
              <a:rPr lang="en-US">
                <a:solidFill>
                  <a:srgbClr val="000000"/>
                </a:solidFill>
                <a:latin typeface="Calibri" pitchFamily="34" charset="0"/>
                <a:cs typeface="Times New Roman" pitchFamily="18" charset="0"/>
              </a:rPr>
              <a:t>It was none of their doctor's business.</a:t>
            </a:r>
            <a:endParaRPr lang="en-US"/>
          </a:p>
          <a:p>
            <a:pPr eaLnBrk="0" hangingPunct="0">
              <a:buFontTx/>
              <a:buChar char="•"/>
            </a:pPr>
            <a:r>
              <a:rPr lang="en-US">
                <a:solidFill>
                  <a:srgbClr val="000000"/>
                </a:solidFill>
                <a:latin typeface="Calibri" pitchFamily="34" charset="0"/>
                <a:cs typeface="Times New Roman" pitchFamily="18" charset="0"/>
              </a:rPr>
              <a:t>Their doctor would not understand.</a:t>
            </a:r>
            <a:endParaRPr lang="en-US"/>
          </a:p>
          <a:p>
            <a:pPr eaLnBrk="0" hangingPunct="0">
              <a:buFontTx/>
              <a:buChar char="•"/>
            </a:pPr>
            <a:r>
              <a:rPr lang="en-US">
                <a:solidFill>
                  <a:srgbClr val="000000"/>
                </a:solidFill>
                <a:latin typeface="Calibri" pitchFamily="34" charset="0"/>
                <a:cs typeface="Times New Roman" pitchFamily="18" charset="0"/>
              </a:rPr>
              <a:t>Their doctor would disapprove.</a:t>
            </a:r>
            <a:endParaRPr lang="en-US"/>
          </a:p>
          <a:p>
            <a:pPr eaLnBrk="0" hangingPunct="0">
              <a:buFontTx/>
              <a:buChar char="•"/>
            </a:pPr>
            <a:r>
              <a:rPr lang="en-US">
                <a:solidFill>
                  <a:srgbClr val="000000"/>
                </a:solidFill>
                <a:latin typeface="Calibri" pitchFamily="34" charset="0"/>
                <a:cs typeface="Times New Roman" pitchFamily="18" charset="0"/>
              </a:rPr>
              <a:t>Their doctor would discourage them.</a:t>
            </a:r>
            <a:endParaRPr lang="en-US"/>
          </a:p>
          <a:p>
            <a:pPr eaLnBrk="0" hangingPunct="0">
              <a:buFontTx/>
              <a:buChar char="•"/>
            </a:pPr>
            <a:r>
              <a:rPr lang="en-US">
                <a:solidFill>
                  <a:srgbClr val="000000"/>
                </a:solidFill>
                <a:latin typeface="Calibri" pitchFamily="34" charset="0"/>
                <a:cs typeface="Times New Roman" pitchFamily="18" charset="0"/>
              </a:rPr>
              <a:t>Their doctor might not continue as their provider.</a:t>
            </a:r>
            <a:endParaRPr lang="en-US"/>
          </a:p>
        </p:txBody>
      </p:sp>
      <p:pic>
        <p:nvPicPr>
          <p:cNvPr id="13421" name="Picture 48"/>
          <p:cNvPicPr>
            <a:picLocks noChangeAspect="1" noChangeArrowheads="1"/>
          </p:cNvPicPr>
          <p:nvPr/>
        </p:nvPicPr>
        <p:blipFill>
          <a:blip r:embed="rId3"/>
          <a:srcRect/>
          <a:stretch>
            <a:fillRect/>
          </a:stretch>
        </p:blipFill>
        <p:spPr bwMode="auto">
          <a:xfrm>
            <a:off x="3276600" y="26898600"/>
            <a:ext cx="3536950" cy="1676400"/>
          </a:xfrm>
          <a:prstGeom prst="rect">
            <a:avLst/>
          </a:prstGeom>
          <a:noFill/>
          <a:ln w="9525">
            <a:noFill/>
            <a:miter lim="800000"/>
            <a:headEnd/>
            <a:tailEnd/>
          </a:ln>
        </p:spPr>
      </p:pic>
      <p:pic>
        <p:nvPicPr>
          <p:cNvPr id="13422" name="Picture 49"/>
          <p:cNvPicPr>
            <a:picLocks noChangeAspect="1" noChangeArrowheads="1"/>
          </p:cNvPicPr>
          <p:nvPr/>
        </p:nvPicPr>
        <p:blipFill>
          <a:blip r:embed="rId4"/>
          <a:srcRect/>
          <a:stretch>
            <a:fillRect/>
          </a:stretch>
        </p:blipFill>
        <p:spPr bwMode="auto">
          <a:xfrm>
            <a:off x="34366200" y="26365200"/>
            <a:ext cx="5029200" cy="5967413"/>
          </a:xfrm>
          <a:prstGeom prst="rect">
            <a:avLst/>
          </a:prstGeom>
          <a:noFill/>
          <a:ln w="9525">
            <a:noFill/>
            <a:miter lim="800000"/>
            <a:headEnd/>
            <a:tailEnd/>
          </a:ln>
        </p:spPr>
      </p:pic>
      <p:pic>
        <p:nvPicPr>
          <p:cNvPr id="13423" name="Picture 50"/>
          <p:cNvPicPr>
            <a:picLocks noChangeAspect="1" noChangeArrowheads="1"/>
          </p:cNvPicPr>
          <p:nvPr/>
        </p:nvPicPr>
        <p:blipFill>
          <a:blip r:embed="rId5"/>
          <a:srcRect/>
          <a:stretch>
            <a:fillRect/>
          </a:stretch>
        </p:blipFill>
        <p:spPr bwMode="auto">
          <a:xfrm>
            <a:off x="1676400" y="29184600"/>
            <a:ext cx="3390900" cy="2286000"/>
          </a:xfrm>
          <a:prstGeom prst="rect">
            <a:avLst/>
          </a:prstGeom>
          <a:noFill/>
          <a:ln w="9525">
            <a:noFill/>
            <a:miter lim="800000"/>
            <a:headEnd/>
            <a:tailEnd/>
          </a:ln>
        </p:spPr>
      </p:pic>
      <p:pic>
        <p:nvPicPr>
          <p:cNvPr id="13424" name="Picture 51"/>
          <p:cNvPicPr>
            <a:picLocks noChangeAspect="1" noChangeArrowheads="1"/>
          </p:cNvPicPr>
          <p:nvPr/>
        </p:nvPicPr>
        <p:blipFill>
          <a:blip r:embed="rId6"/>
          <a:srcRect/>
          <a:stretch>
            <a:fillRect/>
          </a:stretch>
        </p:blipFill>
        <p:spPr bwMode="auto">
          <a:xfrm>
            <a:off x="9525000" y="29489400"/>
            <a:ext cx="1771650" cy="1905000"/>
          </a:xfrm>
          <a:prstGeom prst="rect">
            <a:avLst/>
          </a:prstGeom>
          <a:noFill/>
          <a:ln w="9525">
            <a:noFill/>
            <a:miter lim="800000"/>
            <a:headEnd/>
            <a:tailEnd/>
          </a:ln>
        </p:spPr>
      </p:pic>
      <p:pic>
        <p:nvPicPr>
          <p:cNvPr id="13425" name="Picture 52"/>
          <p:cNvPicPr>
            <a:picLocks noChangeAspect="1" noChangeArrowheads="1"/>
          </p:cNvPicPr>
          <p:nvPr/>
        </p:nvPicPr>
        <p:blipFill>
          <a:blip r:embed="rId7"/>
          <a:srcRect/>
          <a:stretch>
            <a:fillRect/>
          </a:stretch>
        </p:blipFill>
        <p:spPr bwMode="auto">
          <a:xfrm>
            <a:off x="40157400" y="25908000"/>
            <a:ext cx="3319463" cy="4800600"/>
          </a:xfrm>
          <a:prstGeom prst="rect">
            <a:avLst/>
          </a:prstGeom>
          <a:noFill/>
          <a:ln w="9525">
            <a:noFill/>
            <a:miter lim="800000"/>
            <a:headEnd/>
            <a:tailEnd/>
          </a:ln>
        </p:spPr>
      </p:pic>
      <p:sp>
        <p:nvSpPr>
          <p:cNvPr id="13426" name="Rectangle 51"/>
          <p:cNvSpPr>
            <a:spLocks noChangeArrowheads="1"/>
          </p:cNvSpPr>
          <p:nvPr/>
        </p:nvSpPr>
        <p:spPr bwMode="auto">
          <a:xfrm>
            <a:off x="7924800" y="31546800"/>
            <a:ext cx="5006975" cy="954088"/>
          </a:xfrm>
          <a:prstGeom prst="rect">
            <a:avLst/>
          </a:prstGeom>
          <a:noFill/>
          <a:ln w="9525">
            <a:noFill/>
            <a:miter lim="800000"/>
            <a:headEnd/>
            <a:tailEnd/>
          </a:ln>
        </p:spPr>
        <p:txBody>
          <a:bodyPr wrap="none">
            <a:spAutoFit/>
          </a:bodyPr>
          <a:lstStyle/>
          <a:p>
            <a:pPr algn="ctr" eaLnBrk="0" hangingPunct="0"/>
            <a:r>
              <a:rPr lang="en-US" sz="2800"/>
              <a:t>Jin Bu Huan</a:t>
            </a:r>
          </a:p>
          <a:p>
            <a:pPr algn="ctr" eaLnBrk="0" hangingPunct="0"/>
            <a:r>
              <a:rPr lang="en-US" sz="2800"/>
              <a:t>a traditional Chinese medicine</a:t>
            </a:r>
          </a:p>
        </p:txBody>
      </p:sp>
      <p:sp>
        <p:nvSpPr>
          <p:cNvPr id="13427" name="TextBox 52"/>
          <p:cNvSpPr txBox="1">
            <a:spLocks noChangeArrowheads="1"/>
          </p:cNvSpPr>
          <p:nvPr/>
        </p:nvSpPr>
        <p:spPr bwMode="auto">
          <a:xfrm>
            <a:off x="1143000" y="31775400"/>
            <a:ext cx="4724400" cy="461963"/>
          </a:xfrm>
          <a:prstGeom prst="rect">
            <a:avLst/>
          </a:prstGeom>
          <a:noFill/>
          <a:ln w="9525">
            <a:noFill/>
            <a:miter lim="800000"/>
            <a:headEnd/>
            <a:tailEnd/>
          </a:ln>
        </p:spPr>
        <p:txBody>
          <a:bodyPr>
            <a:spAutoFit/>
          </a:bodyPr>
          <a:lstStyle/>
          <a:p>
            <a:pPr eaLnBrk="0" hangingPunct="0"/>
            <a:r>
              <a:rPr lang="en-US"/>
              <a:t>Kohl, also known as surma</a:t>
            </a:r>
          </a:p>
        </p:txBody>
      </p:sp>
      <p:sp>
        <p:nvSpPr>
          <p:cNvPr id="13428" name="TextBox 53"/>
          <p:cNvSpPr txBox="1">
            <a:spLocks noChangeArrowheads="1"/>
          </p:cNvSpPr>
          <p:nvPr/>
        </p:nvSpPr>
        <p:spPr bwMode="auto">
          <a:xfrm>
            <a:off x="7467600" y="26136600"/>
            <a:ext cx="5181600" cy="2678113"/>
          </a:xfrm>
          <a:prstGeom prst="rect">
            <a:avLst/>
          </a:prstGeom>
          <a:noFill/>
          <a:ln w="9525">
            <a:noFill/>
            <a:miter lim="800000"/>
            <a:headEnd/>
            <a:tailEnd/>
          </a:ln>
        </p:spPr>
        <p:txBody>
          <a:bodyPr>
            <a:spAutoFit/>
          </a:bodyPr>
          <a:lstStyle/>
          <a:p>
            <a:pPr eaLnBrk="0" hangingPunct="0"/>
            <a:r>
              <a:rPr lang="en-US"/>
              <a:t>Azarcon and Greta, two folk medicines used by people of Central America and South America</a:t>
            </a:r>
          </a:p>
          <a:p>
            <a:pPr eaLnBrk="0" hangingPunct="0"/>
            <a:endParaRPr lang="en-US"/>
          </a:p>
          <a:p>
            <a:pPr eaLnBrk="0" hangingPunct="0"/>
            <a:r>
              <a:rPr lang="en-US"/>
              <a:t>Both are used for constipation and stomachache in children and contain up to 90% lead by weight.</a:t>
            </a:r>
          </a:p>
        </p:txBody>
      </p:sp>
      <p:sp>
        <p:nvSpPr>
          <p:cNvPr id="13429" name="TextBox 54"/>
          <p:cNvSpPr txBox="1">
            <a:spLocks noChangeArrowheads="1"/>
          </p:cNvSpPr>
          <p:nvPr/>
        </p:nvSpPr>
        <p:spPr bwMode="auto">
          <a:xfrm>
            <a:off x="40157400" y="30784800"/>
            <a:ext cx="3048000" cy="1754188"/>
          </a:xfrm>
          <a:prstGeom prst="rect">
            <a:avLst/>
          </a:prstGeom>
          <a:noFill/>
          <a:ln w="9525">
            <a:noFill/>
            <a:miter lim="800000"/>
            <a:headEnd/>
            <a:tailEnd/>
          </a:ln>
        </p:spPr>
        <p:txBody>
          <a:bodyPr>
            <a:spAutoFit/>
          </a:bodyPr>
          <a:lstStyle/>
          <a:p>
            <a:pPr eaLnBrk="0" hangingPunct="0"/>
            <a:r>
              <a:rPr lang="en-US" sz="1800"/>
              <a:t>Above image: public service poster in Arabic warning not to use lead-based teething powders</a:t>
            </a:r>
          </a:p>
          <a:p>
            <a:pPr eaLnBrk="0" hangingPunct="0"/>
            <a:r>
              <a:rPr lang="en-US" sz="1800"/>
              <a:t>Right: Traditional medicines about to be prepared</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2004:Templates:Presentations:Designs:Watermark</Template>
  <TotalTime>3011</TotalTime>
  <Words>1358</Words>
  <Application>Microsoft PowerPoint</Application>
  <PresentationFormat>Custom</PresentationFormat>
  <Paragraphs>123</Paragraphs>
  <Slides>1</Slides>
  <Notes>0</Notes>
  <HiddenSlides>0</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1</vt:i4>
      </vt:variant>
    </vt:vector>
  </HeadingPairs>
  <TitlesOfParts>
    <vt:vector size="8" baseType="lpstr">
      <vt:lpstr>Arial</vt:lpstr>
      <vt:lpstr>ＭＳ Ｐゴシック</vt:lpstr>
      <vt:lpstr>Calibri</vt:lpstr>
      <vt:lpstr>Myriad Pro Bold</vt:lpstr>
      <vt:lpstr>Myriad Pro</vt:lpstr>
      <vt:lpstr>Times New Roman</vt:lpstr>
      <vt:lpstr>Blank Presentation</vt:lpstr>
      <vt:lpstr>Lead in Folk Medicines: A Cure Worse than the Ailment  Richard Linchangco</vt:lpstr>
    </vt:vector>
  </TitlesOfParts>
  <Company>Loyola University Chicago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Smeets</dc:creator>
  <cp:lastModifiedBy>Information Technology Services</cp:lastModifiedBy>
  <cp:revision>180</cp:revision>
  <dcterms:created xsi:type="dcterms:W3CDTF">2008-04-01T22:54:49Z</dcterms:created>
  <dcterms:modified xsi:type="dcterms:W3CDTF">2008-12-16T15:46:02Z</dcterms:modified>
</cp:coreProperties>
</file>