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144000" cy="6858000" type="screen4x3"/>
  <p:notesSz cx="6858000" cy="9144000"/>
  <p:defaultTextStyle>
    <a:defPPr>
      <a:defRPr lang="en-US"/>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B20E"/>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833" autoAdjust="0"/>
  </p:normalViewPr>
  <p:slideViewPr>
    <p:cSldViewPr>
      <p:cViewPr>
        <p:scale>
          <a:sx n="69" d="100"/>
          <a:sy n="69" d="100"/>
        </p:scale>
        <p:origin x="-1764" y="-450"/>
      </p:cViewPr>
      <p:guideLst>
        <p:guide orient="horz" pos="2160"/>
        <p:guide pos="2880"/>
      </p:guideLst>
    </p:cSldViewPr>
  </p:slideViewPr>
  <p:notesTextViewPr>
    <p:cViewPr>
      <p:scale>
        <a:sx n="100" d="100"/>
        <a:sy n="100" d="100"/>
      </p:scale>
      <p:origin x="0" y="0"/>
    </p:cViewPr>
  </p:notesTextViewPr>
  <p:sorterViewPr>
    <p:cViewPr>
      <p:scale>
        <a:sx n="89" d="100"/>
        <a:sy n="89"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034"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034" fontAlgn="auto">
              <a:spcBef>
                <a:spcPts val="0"/>
              </a:spcBef>
              <a:spcAft>
                <a:spcPts val="0"/>
              </a:spcAft>
              <a:defRPr sz="1200" smtClean="0">
                <a:latin typeface="+mn-lt"/>
              </a:defRPr>
            </a:lvl1pPr>
          </a:lstStyle>
          <a:p>
            <a:pPr>
              <a:defRPr/>
            </a:pPr>
            <a:fld id="{D82B283E-DE20-4DED-B7CD-FA45F0AE35A4}" type="datetimeFigureOut">
              <a:rPr lang="en-US"/>
              <a:pPr>
                <a:defRPr/>
              </a:pPr>
              <a:t>12/15/2008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14034"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14034" fontAlgn="auto">
              <a:spcBef>
                <a:spcPts val="0"/>
              </a:spcBef>
              <a:spcAft>
                <a:spcPts val="0"/>
              </a:spcAft>
              <a:defRPr sz="1200" smtClean="0">
                <a:latin typeface="+mn-lt"/>
              </a:defRPr>
            </a:lvl1pPr>
          </a:lstStyle>
          <a:p>
            <a:pPr>
              <a:defRPr/>
            </a:pPr>
            <a:fld id="{888C46E2-C415-47A0-8F39-D855E09FF39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086" algn="l" defTabSz="914034" rtl="0" eaLnBrk="1" latinLnBrk="0" hangingPunct="1">
      <a:defRPr sz="1200" kern="1200">
        <a:solidFill>
          <a:schemeClr val="tx1"/>
        </a:solidFill>
        <a:latin typeface="+mn-lt"/>
        <a:ea typeface="+mn-ea"/>
        <a:cs typeface="+mn-cs"/>
      </a:defRPr>
    </a:lvl6pPr>
    <a:lvl7pPr marL="2742103" algn="l" defTabSz="914034" rtl="0" eaLnBrk="1" latinLnBrk="0" hangingPunct="1">
      <a:defRPr sz="1200" kern="1200">
        <a:solidFill>
          <a:schemeClr val="tx1"/>
        </a:solidFill>
        <a:latin typeface="+mn-lt"/>
        <a:ea typeface="+mn-ea"/>
        <a:cs typeface="+mn-cs"/>
      </a:defRPr>
    </a:lvl7pPr>
    <a:lvl8pPr marL="3199120" algn="l" defTabSz="914034" rtl="0" eaLnBrk="1" latinLnBrk="0" hangingPunct="1">
      <a:defRPr sz="1200" kern="1200">
        <a:solidFill>
          <a:schemeClr val="tx1"/>
        </a:solidFill>
        <a:latin typeface="+mn-lt"/>
        <a:ea typeface="+mn-ea"/>
        <a:cs typeface="+mn-cs"/>
      </a:defRPr>
    </a:lvl8pPr>
    <a:lvl9pPr marL="3656137" algn="l" defTabSz="91403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7C1DD511-3F40-4568-80EF-CFC76304F966}" type="slidenum">
              <a:rPr lang="en-US"/>
              <a:pPr defTabSz="912813" fontAlgn="base">
                <a:spcBef>
                  <a:spcPct val="0"/>
                </a:spcBef>
                <a:spcAft>
                  <a:spcPct val="0"/>
                </a:spcAft>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1"/>
          <p:cNvGrpSpPr>
            <a:grpSpLocks/>
          </p:cNvGrpSpPr>
          <p:nvPr/>
        </p:nvGrpSpPr>
        <p:grpSpPr bwMode="auto">
          <a:xfrm>
            <a:off x="0" y="0"/>
            <a:ext cx="9144000" cy="6400800"/>
            <a:chOff x="0" y="0"/>
            <a:chExt cx="9144000" cy="6400800"/>
          </a:xfrm>
        </p:grpSpPr>
        <p:sp>
          <p:nvSpPr>
            <p:cNvPr id="5"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nvGrpSpPr>
            <p:cNvPr id="6" name="Group 10"/>
            <p:cNvGrpSpPr>
              <a:grpSpLocks/>
            </p:cNvGrpSpPr>
            <p:nvPr/>
          </p:nvGrpSpPr>
          <p:grpSpPr bwMode="auto">
            <a:xfrm>
              <a:off x="0" y="0"/>
              <a:ext cx="9144000" cy="6400800"/>
              <a:chOff x="0" y="0"/>
              <a:chExt cx="9144000" cy="6400800"/>
            </a:xfrm>
          </p:grpSpPr>
          <p:sp>
            <p:nvSpPr>
              <p:cNvPr id="8"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9"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7"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017" indent="0" algn="ctr">
              <a:buNone/>
              <a:defRPr>
                <a:solidFill>
                  <a:schemeClr val="tx1">
                    <a:tint val="75000"/>
                  </a:schemeClr>
                </a:solidFill>
              </a:defRPr>
            </a:lvl2pPr>
            <a:lvl3pPr marL="914034" indent="0" algn="ctr">
              <a:buNone/>
              <a:defRPr>
                <a:solidFill>
                  <a:schemeClr val="tx1">
                    <a:tint val="75000"/>
                  </a:schemeClr>
                </a:solidFill>
              </a:defRPr>
            </a:lvl3pPr>
            <a:lvl4pPr marL="1371051" indent="0" algn="ctr">
              <a:buNone/>
              <a:defRPr>
                <a:solidFill>
                  <a:schemeClr val="tx1">
                    <a:tint val="75000"/>
                  </a:schemeClr>
                </a:solidFill>
              </a:defRPr>
            </a:lvl4pPr>
            <a:lvl5pPr marL="1828068" indent="0" algn="ctr">
              <a:buNone/>
              <a:defRPr>
                <a:solidFill>
                  <a:schemeClr val="tx1">
                    <a:tint val="75000"/>
                  </a:schemeClr>
                </a:solidFill>
              </a:defRPr>
            </a:lvl5pPr>
            <a:lvl6pPr marL="2285086" indent="0" algn="ctr">
              <a:buNone/>
              <a:defRPr>
                <a:solidFill>
                  <a:schemeClr val="tx1">
                    <a:tint val="75000"/>
                  </a:schemeClr>
                </a:solidFill>
              </a:defRPr>
            </a:lvl6pPr>
            <a:lvl7pPr marL="2742103" indent="0" algn="ctr">
              <a:buNone/>
              <a:defRPr>
                <a:solidFill>
                  <a:schemeClr val="tx1">
                    <a:tint val="75000"/>
                  </a:schemeClr>
                </a:solidFill>
              </a:defRPr>
            </a:lvl7pPr>
            <a:lvl8pPr marL="3199120" indent="0" algn="ctr">
              <a:buNone/>
              <a:defRPr>
                <a:solidFill>
                  <a:schemeClr val="tx1">
                    <a:tint val="75000"/>
                  </a:schemeClr>
                </a:solidFill>
              </a:defRPr>
            </a:lvl8pPr>
            <a:lvl9pPr marL="3656137"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
        <p:nvSpPr>
          <p:cNvPr id="10" name="Date Placeholder 3"/>
          <p:cNvSpPr>
            <a:spLocks noGrp="1"/>
          </p:cNvSpPr>
          <p:nvPr>
            <p:ph type="dt" sz="half" idx="10"/>
          </p:nvPr>
        </p:nvSpPr>
        <p:spPr>
          <a:xfrm>
            <a:off x="6934200" y="6553200"/>
            <a:ext cx="1676400" cy="228600"/>
          </a:xfrm>
        </p:spPr>
        <p:txBody>
          <a:bodyPr anchor="t" anchorCtr="0"/>
          <a:lstStyle>
            <a:lvl1pPr marL="0" algn="r" defTabSz="914034" rtl="0" eaLnBrk="1" latinLnBrk="0" hangingPunct="1">
              <a:defRPr sz="900" kern="1200" cap="small" baseline="0" smtClean="0">
                <a:solidFill>
                  <a:sysClr val="windowText" lastClr="000000"/>
                </a:solidFill>
                <a:latin typeface="+mj-lt"/>
                <a:ea typeface="+mn-ea"/>
                <a:cs typeface="+mn-cs"/>
              </a:defRPr>
            </a:lvl1pPr>
          </a:lstStyle>
          <a:p>
            <a:pPr>
              <a:defRPr/>
            </a:pPr>
            <a:fld id="{A386B550-6F06-43C3-AC55-D5B3B3F6B1DD}" type="datetimeFigureOut">
              <a:rPr lang="en-US"/>
              <a:pPr>
                <a:defRPr/>
              </a:pPr>
              <a:t>12/15/2008</a:t>
            </a:fld>
            <a:endParaRPr lang="en-US"/>
          </a:p>
        </p:txBody>
      </p:sp>
      <p:sp>
        <p:nvSpPr>
          <p:cNvPr id="11" name="Footer Placeholder 4"/>
          <p:cNvSpPr>
            <a:spLocks noGrp="1"/>
          </p:cNvSpPr>
          <p:nvPr>
            <p:ph type="ftr" sz="quarter" idx="11"/>
          </p:nvPr>
        </p:nvSpPr>
        <p:spPr>
          <a:xfrm>
            <a:off x="1892300" y="6553200"/>
            <a:ext cx="1676400" cy="228600"/>
          </a:xfrm>
        </p:spPr>
        <p:txBody>
          <a:bodyPr anchor="t" anchorCtr="0"/>
          <a:lstStyle>
            <a:lvl1pPr>
              <a:defRPr>
                <a:solidFill>
                  <a:sysClr val="windowText" lastClr="000000"/>
                </a:solidFill>
              </a:defRPr>
            </a:lvl1pPr>
          </a:lstStyle>
          <a:p>
            <a:pPr>
              <a:defRPr/>
            </a:pPr>
            <a:endParaRPr lang="en-US"/>
          </a:p>
        </p:txBody>
      </p:sp>
      <p:sp>
        <p:nvSpPr>
          <p:cNvPr id="12" name="Slide Number Placeholder 5"/>
          <p:cNvSpPr>
            <a:spLocks noGrp="1"/>
          </p:cNvSpPr>
          <p:nvPr>
            <p:ph type="sldNum" sz="quarter" idx="12"/>
          </p:nvPr>
        </p:nvSpPr>
        <p:spPr>
          <a:xfrm>
            <a:off x="4870450" y="6553200"/>
            <a:ext cx="762000" cy="228600"/>
          </a:xfrm>
        </p:spPr>
        <p:txBody>
          <a:bodyPr/>
          <a:lstStyle>
            <a:lvl1pPr algn="ctr">
              <a:defRPr sz="900" kern="1200" cap="small" baseline="0" smtClean="0">
                <a:solidFill>
                  <a:sysClr val="windowText" lastClr="000000"/>
                </a:solidFill>
                <a:latin typeface="+mj-lt"/>
                <a:ea typeface="+mn-ea"/>
                <a:cs typeface="+mn-cs"/>
              </a:defRPr>
            </a:lvl1pPr>
          </a:lstStyle>
          <a:p>
            <a:pPr>
              <a:defRPr/>
            </a:pPr>
            <a:fld id="{DCC792A3-3724-4570-A7A0-6137FDD356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9BB1B629-6A05-4B6E-8370-E00022268193}"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7291CF-9CAF-444E-A847-7E065CEE61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10"/>
          <p:cNvGrpSpPr>
            <a:grpSpLocks/>
          </p:cNvGrpSpPr>
          <p:nvPr/>
        </p:nvGrpSpPr>
        <p:grpSpPr bwMode="auto">
          <a:xfrm>
            <a:off x="0" y="0"/>
            <a:ext cx="9144000" cy="6858000"/>
            <a:chOff x="-442912" y="457200"/>
            <a:chExt cx="9144000" cy="6858000"/>
          </a:xfrm>
        </p:grpSpPr>
        <p:sp>
          <p:nvSpPr>
            <p:cNvPr id="5"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6"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7"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8"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2" name="Vertical Title 1"/>
          <p:cNvSpPr>
            <a:spLocks noGrp="1"/>
          </p:cNvSpPr>
          <p:nvPr>
            <p:ph type="title" orient="vert"/>
          </p:nvPr>
        </p:nvSpPr>
        <p:spPr>
          <a:xfrm>
            <a:off x="7467600" y="2298701"/>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1"/>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3"/>
          <p:cNvSpPr>
            <a:spLocks noGrp="1"/>
          </p:cNvSpPr>
          <p:nvPr>
            <p:ph type="dt" sz="half" idx="10"/>
          </p:nvPr>
        </p:nvSpPr>
        <p:spPr/>
        <p:txBody>
          <a:bodyPr/>
          <a:lstStyle>
            <a:lvl1pPr>
              <a:defRPr/>
            </a:lvl1pPr>
          </a:lstStyle>
          <a:p>
            <a:pPr>
              <a:defRPr/>
            </a:pPr>
            <a:fld id="{71B14FB3-E264-4819-BA3D-7CB67CF3DE35}" type="datetimeFigureOut">
              <a:rPr lang="en-US"/>
              <a:pPr>
                <a:defRPr/>
              </a:pPr>
              <a:t>12/15/2008</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7848600" y="533400"/>
            <a:ext cx="762000" cy="609600"/>
          </a:xfrm>
        </p:spPr>
        <p:txBody>
          <a:bodyPr/>
          <a:lstStyle>
            <a:lvl1pPr>
              <a:defRPr/>
            </a:lvl1pPr>
          </a:lstStyle>
          <a:p>
            <a:pPr>
              <a:defRPr/>
            </a:pPr>
            <a:fld id="{CAC96852-1876-4383-8C71-648A2BAB6A1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A32B7309-C04B-4A5B-9456-9CDB6074D050}"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D14B1A-902A-40E3-8BCC-7A977C1AAC4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4" name="Group 10"/>
          <p:cNvGrpSpPr>
            <a:grpSpLocks/>
          </p:cNvGrpSpPr>
          <p:nvPr/>
        </p:nvGrpSpPr>
        <p:grpSpPr bwMode="auto">
          <a:xfrm>
            <a:off x="0" y="0"/>
            <a:ext cx="9144000" cy="6858000"/>
            <a:chOff x="0" y="0"/>
            <a:chExt cx="9144000" cy="6858000"/>
          </a:xfrm>
        </p:grpSpPr>
        <p:sp>
          <p:nvSpPr>
            <p:cNvPr id="5"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6"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7"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2" name="Title 1"/>
          <p:cNvSpPr>
            <a:spLocks noGrp="1"/>
          </p:cNvSpPr>
          <p:nvPr>
            <p:ph type="title"/>
          </p:nvPr>
        </p:nvSpPr>
        <p:spPr>
          <a:xfrm>
            <a:off x="1905000" y="2667000"/>
            <a:ext cx="6629400" cy="1143000"/>
          </a:xfrm>
        </p:spPr>
        <p:txBody>
          <a:bodyPr anchor="b" anchorCtr="0">
            <a:noAutofit/>
          </a:bodyPr>
          <a:lstStyle>
            <a:lvl1pPr algn="l" defTabSz="914034"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017" indent="0">
              <a:buNone/>
              <a:defRPr sz="1800">
                <a:solidFill>
                  <a:schemeClr val="tx1">
                    <a:tint val="75000"/>
                  </a:schemeClr>
                </a:solidFill>
              </a:defRPr>
            </a:lvl2pPr>
            <a:lvl3pPr marL="914034" indent="0">
              <a:buNone/>
              <a:defRPr sz="1600">
                <a:solidFill>
                  <a:schemeClr val="tx1">
                    <a:tint val="75000"/>
                  </a:schemeClr>
                </a:solidFill>
              </a:defRPr>
            </a:lvl3pPr>
            <a:lvl4pPr marL="1371051" indent="0">
              <a:buNone/>
              <a:defRPr sz="1400">
                <a:solidFill>
                  <a:schemeClr val="tx1">
                    <a:tint val="75000"/>
                  </a:schemeClr>
                </a:solidFill>
              </a:defRPr>
            </a:lvl4pPr>
            <a:lvl5pPr marL="1828068" indent="0">
              <a:buNone/>
              <a:defRPr sz="1400">
                <a:solidFill>
                  <a:schemeClr val="tx1">
                    <a:tint val="75000"/>
                  </a:schemeClr>
                </a:solidFill>
              </a:defRPr>
            </a:lvl5pPr>
            <a:lvl6pPr marL="2285086" indent="0">
              <a:buNone/>
              <a:defRPr sz="1400">
                <a:solidFill>
                  <a:schemeClr val="tx1">
                    <a:tint val="75000"/>
                  </a:schemeClr>
                </a:solidFill>
              </a:defRPr>
            </a:lvl6pPr>
            <a:lvl7pPr marL="2742103" indent="0">
              <a:buNone/>
              <a:defRPr sz="1400">
                <a:solidFill>
                  <a:schemeClr val="tx1">
                    <a:tint val="75000"/>
                  </a:schemeClr>
                </a:solidFill>
              </a:defRPr>
            </a:lvl7pPr>
            <a:lvl8pPr marL="3199120" indent="0">
              <a:buNone/>
              <a:defRPr sz="1400">
                <a:solidFill>
                  <a:schemeClr val="tx1">
                    <a:tint val="75000"/>
                  </a:schemeClr>
                </a:solidFill>
              </a:defRPr>
            </a:lvl8pPr>
            <a:lvl9pPr marL="3656137" indent="0">
              <a:buNone/>
              <a:defRPr sz="1400">
                <a:solidFill>
                  <a:schemeClr val="tx1">
                    <a:tint val="75000"/>
                  </a:schemeClr>
                </a:solidFill>
              </a:defRPr>
            </a:lvl9pPr>
          </a:lstStyle>
          <a:p>
            <a:pPr lvl="0"/>
            <a:r>
              <a:rPr lang="en-US" dirty="0" smtClean="0"/>
              <a:t>Click to edit Master text styles</a:t>
            </a:r>
          </a:p>
        </p:txBody>
      </p:sp>
      <p:sp>
        <p:nvSpPr>
          <p:cNvPr id="8" name="Date Placeholder 3"/>
          <p:cNvSpPr>
            <a:spLocks noGrp="1"/>
          </p:cNvSpPr>
          <p:nvPr>
            <p:ph type="dt" sz="half" idx="10"/>
          </p:nvPr>
        </p:nvSpPr>
        <p:spPr>
          <a:xfrm>
            <a:off x="6931025" y="6556375"/>
            <a:ext cx="1673225" cy="228600"/>
          </a:xfrm>
        </p:spPr>
        <p:txBody>
          <a:bodyPr/>
          <a:lstStyle>
            <a:lvl1pPr>
              <a:defRPr/>
            </a:lvl1pPr>
          </a:lstStyle>
          <a:p>
            <a:pPr>
              <a:defRPr/>
            </a:pPr>
            <a:fld id="{0D0256D8-1F4A-4715-AD79-7759C166FF97}" type="datetimeFigureOut">
              <a:rPr lang="en-US"/>
              <a:pPr>
                <a:defRPr/>
              </a:pPr>
              <a:t>12/15/2008</a:t>
            </a:fld>
            <a:endParaRPr lang="en-US"/>
          </a:p>
        </p:txBody>
      </p:sp>
      <p:sp>
        <p:nvSpPr>
          <p:cNvPr id="9" name="Footer Placeholder 4"/>
          <p:cNvSpPr>
            <a:spLocks noGrp="1"/>
          </p:cNvSpPr>
          <p:nvPr>
            <p:ph type="ftr" sz="quarter" idx="11"/>
          </p:nvPr>
        </p:nvSpPr>
        <p:spPr>
          <a:xfrm>
            <a:off x="1892300" y="6556375"/>
            <a:ext cx="1673225" cy="228600"/>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4867275" y="6556375"/>
            <a:ext cx="762000" cy="228600"/>
          </a:xfrm>
        </p:spPr>
        <p:txBody>
          <a:bodyPr/>
          <a:lstStyle>
            <a:lvl1pPr marL="0" algn="ctr" defTabSz="914034" rtl="0" eaLnBrk="1" latinLnBrk="0" hangingPunct="1">
              <a:defRPr sz="900" kern="1200" cap="small" baseline="0" smtClean="0">
                <a:solidFill>
                  <a:sysClr val="windowText" lastClr="000000"/>
                </a:solidFill>
                <a:latin typeface="+mj-lt"/>
                <a:ea typeface="+mn-ea"/>
                <a:cs typeface="+mn-cs"/>
              </a:defRPr>
            </a:lvl1pPr>
          </a:lstStyle>
          <a:p>
            <a:pPr>
              <a:defRPr/>
            </a:pPr>
            <a:fld id="{02B8A7B8-F0A8-42EE-850C-9C819A0F90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1"/>
            <a:ext cx="2971800" cy="3827463"/>
          </a:xfrm>
        </p:spPr>
        <p:txBody>
          <a:bodyPr>
            <a:normAutofit/>
          </a:bodyPr>
          <a:lstStyle>
            <a:lvl1pPr marL="228509" indent="-228509">
              <a:defRPr sz="1800"/>
            </a:lvl1pPr>
            <a:lvl2pPr marL="457017" indent="-228509">
              <a:defRPr sz="1800"/>
            </a:lvl2pPr>
            <a:lvl3pPr marL="685526" indent="-228509">
              <a:defRPr sz="1800"/>
            </a:lvl3pPr>
            <a:lvl4pPr marL="914034" indent="-228509">
              <a:defRPr sz="1800"/>
            </a:lvl4pPr>
            <a:lvl5pPr marL="1142543" indent="-228509">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1"/>
            <a:ext cx="2971800" cy="3827463"/>
          </a:xfrm>
        </p:spPr>
        <p:txBody>
          <a:bodyPr>
            <a:normAutofit/>
          </a:bodyPr>
          <a:lstStyle>
            <a:lvl1pPr marL="228509" indent="-228509">
              <a:defRPr sz="1800"/>
            </a:lvl1pPr>
            <a:lvl2pPr marL="457017" indent="-228509">
              <a:defRPr sz="1800"/>
            </a:lvl2pPr>
            <a:lvl3pPr marL="685526" indent="-228509">
              <a:defRPr sz="1800"/>
            </a:lvl3pPr>
            <a:lvl4pPr marL="914034" indent="-228509">
              <a:defRPr sz="1800"/>
            </a:lvl4pPr>
            <a:lvl5pPr marL="1142543" indent="-228509">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fld id="{DEF87C68-F5A3-4568-811D-CBEEE9EADAFC}" type="datetimeFigureOut">
              <a:rPr lang="en-US"/>
              <a:pPr>
                <a:defRPr/>
              </a:pPr>
              <a:t>12/15/2008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D74D3D-E8B3-4B73-A0E5-9131D69C56C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rtlCol="0" anchor="ctr">
            <a:noAutofit/>
          </a:bodyPr>
          <a:lstStyle>
            <a:lvl1pPr marL="0" indent="0">
              <a:buNone/>
              <a:defRPr sz="2200" b="0" kern="1200">
                <a:solidFill>
                  <a:schemeClr val="tx1"/>
                </a:solidFill>
                <a:latin typeface="+mj-lt"/>
                <a:ea typeface="+mn-ea"/>
                <a:cs typeface="+mn-cs"/>
              </a:defRPr>
            </a:lvl1pPr>
            <a:lvl2pPr marL="457017" indent="0">
              <a:buNone/>
              <a:defRPr sz="2000" b="1"/>
            </a:lvl2pPr>
            <a:lvl3pPr marL="914034" indent="0">
              <a:buNone/>
              <a:defRPr sz="1800" b="1"/>
            </a:lvl3pPr>
            <a:lvl4pPr marL="1371051" indent="0">
              <a:buNone/>
              <a:defRPr sz="1600" b="1"/>
            </a:lvl4pPr>
            <a:lvl5pPr marL="1828068" indent="0">
              <a:buNone/>
              <a:defRPr sz="1600" b="1"/>
            </a:lvl5pPr>
            <a:lvl6pPr marL="2285086" indent="0">
              <a:buNone/>
              <a:defRPr sz="1600" b="1"/>
            </a:lvl6pPr>
            <a:lvl7pPr marL="2742103" indent="0">
              <a:buNone/>
              <a:defRPr sz="1600" b="1"/>
            </a:lvl7pPr>
            <a:lvl8pPr marL="3199120" indent="0">
              <a:buNone/>
              <a:defRPr sz="1600" b="1"/>
            </a:lvl8pPr>
            <a:lvl9pPr marL="3656137"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447925" y="3137647"/>
            <a:ext cx="2971800" cy="2999232"/>
          </a:xfrm>
        </p:spPr>
        <p:txBody>
          <a:bodyPr rtlCol="0">
            <a:normAutofit/>
          </a:bodyPr>
          <a:lstStyle>
            <a:lvl1pPr marL="228509" indent="-228509" algn="l" defTabSz="914034" rtl="0" eaLnBrk="1" latinLnBrk="0" hangingPunct="1">
              <a:buSzPct val="80000"/>
              <a:buFont typeface="Wingdings" pitchFamily="2" charset="2"/>
              <a:defRPr sz="1800" kern="1200">
                <a:solidFill>
                  <a:schemeClr val="tx1"/>
                </a:solidFill>
                <a:latin typeface="+mn-lt"/>
                <a:ea typeface="+mn-ea"/>
                <a:cs typeface="+mn-cs"/>
              </a:defRPr>
            </a:lvl1pPr>
            <a:lvl2pPr marL="457017" indent="-228509" algn="l" defTabSz="914034" rtl="0" eaLnBrk="1" latinLnBrk="0" hangingPunct="1">
              <a:buSzPct val="80000"/>
              <a:buFont typeface="Wingdings" pitchFamily="2" charset="2"/>
              <a:tabLst/>
              <a:defRPr sz="1800" kern="1200">
                <a:solidFill>
                  <a:schemeClr val="tx1"/>
                </a:solidFill>
                <a:latin typeface="+mn-lt"/>
                <a:ea typeface="+mn-ea"/>
                <a:cs typeface="+mn-cs"/>
              </a:defRPr>
            </a:lvl2pPr>
            <a:lvl3pPr marL="685526" indent="-228509" algn="l" defTabSz="914034" rtl="0" eaLnBrk="1" latinLnBrk="0" hangingPunct="1">
              <a:buSzPct val="80000"/>
              <a:buFont typeface="Wingdings" pitchFamily="2" charset="2"/>
              <a:tabLst/>
              <a:defRPr sz="1800" kern="1200">
                <a:solidFill>
                  <a:schemeClr val="tx1"/>
                </a:solidFill>
                <a:latin typeface="+mn-lt"/>
                <a:ea typeface="+mn-ea"/>
                <a:cs typeface="+mn-cs"/>
              </a:defRPr>
            </a:lvl3pPr>
            <a:lvl4pPr marL="914034" indent="-228509" algn="l" defTabSz="914034" rtl="0" eaLnBrk="1" latinLnBrk="0" hangingPunct="1">
              <a:buSzPct val="80000"/>
              <a:buFont typeface="Wingdings" pitchFamily="2" charset="2"/>
              <a:tabLst/>
              <a:defRPr sz="1800" kern="1200">
                <a:solidFill>
                  <a:schemeClr val="tx1"/>
                </a:solidFill>
                <a:latin typeface="+mn-lt"/>
                <a:ea typeface="+mn-ea"/>
                <a:cs typeface="+mn-cs"/>
              </a:defRPr>
            </a:lvl4pPr>
            <a:lvl5pPr marL="1142543" indent="-228509" algn="l" defTabSz="914034"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oAutofit/>
          </a:bodyPr>
          <a:lstStyle>
            <a:lvl1pPr marL="0" indent="0">
              <a:buNone/>
              <a:defRPr sz="2200" b="0">
                <a:latin typeface="+mj-lt"/>
              </a:defRPr>
            </a:lvl1pPr>
            <a:lvl2pPr marL="457017" indent="0">
              <a:buNone/>
              <a:defRPr sz="2000" b="1"/>
            </a:lvl2pPr>
            <a:lvl3pPr marL="914034" indent="0">
              <a:buNone/>
              <a:defRPr sz="1800" b="1"/>
            </a:lvl3pPr>
            <a:lvl4pPr marL="1371051" indent="0">
              <a:buNone/>
              <a:defRPr sz="1600" b="1"/>
            </a:lvl4pPr>
            <a:lvl5pPr marL="1828068" indent="0">
              <a:buNone/>
              <a:defRPr sz="1600" b="1"/>
            </a:lvl5pPr>
            <a:lvl6pPr marL="2285086" indent="0">
              <a:buNone/>
              <a:defRPr sz="1600" b="1"/>
            </a:lvl6pPr>
            <a:lvl7pPr marL="2742103" indent="0">
              <a:buNone/>
              <a:defRPr sz="1600" b="1"/>
            </a:lvl7pPr>
            <a:lvl8pPr marL="3199120" indent="0">
              <a:buNone/>
              <a:defRPr sz="1600" b="1"/>
            </a:lvl8pPr>
            <a:lvl9pPr marL="365613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rtlCol="0">
            <a:normAutofit/>
          </a:bodyPr>
          <a:lstStyle>
            <a:lvl1pPr marL="228509" indent="-228509" algn="l" defTabSz="914034" rtl="0" eaLnBrk="1" latinLnBrk="0" hangingPunct="1">
              <a:buSzPct val="80000"/>
              <a:buFont typeface="Wingdings" pitchFamily="2" charset="2"/>
              <a:defRPr sz="1800" kern="1200">
                <a:solidFill>
                  <a:schemeClr val="tx1"/>
                </a:solidFill>
                <a:latin typeface="+mn-lt"/>
                <a:ea typeface="+mn-ea"/>
                <a:cs typeface="+mn-cs"/>
              </a:defRPr>
            </a:lvl1pPr>
            <a:lvl2pPr marL="457017" indent="-228509" algn="l" defTabSz="914034" rtl="0" eaLnBrk="1" latinLnBrk="0" hangingPunct="1">
              <a:buSzPct val="80000"/>
              <a:buFont typeface="Wingdings" pitchFamily="2" charset="2"/>
              <a:defRPr sz="1800" kern="1200">
                <a:solidFill>
                  <a:schemeClr val="tx1"/>
                </a:solidFill>
                <a:latin typeface="+mn-lt"/>
                <a:ea typeface="+mn-ea"/>
                <a:cs typeface="+mn-cs"/>
              </a:defRPr>
            </a:lvl2pPr>
            <a:lvl3pPr marL="685526" indent="-228509" algn="l" defTabSz="914034" rtl="0" eaLnBrk="1" latinLnBrk="0" hangingPunct="1">
              <a:buSzPct val="80000"/>
              <a:buFont typeface="Wingdings" pitchFamily="2" charset="2"/>
              <a:defRPr sz="1800" kern="1200">
                <a:solidFill>
                  <a:schemeClr val="tx1"/>
                </a:solidFill>
                <a:latin typeface="+mn-lt"/>
                <a:ea typeface="+mn-ea"/>
                <a:cs typeface="+mn-cs"/>
              </a:defRPr>
            </a:lvl3pPr>
            <a:lvl4pPr marL="914034" indent="-228509" algn="l" defTabSz="914034" rtl="0" eaLnBrk="1" latinLnBrk="0" hangingPunct="1">
              <a:buSzPct val="80000"/>
              <a:buFont typeface="Wingdings" pitchFamily="2" charset="2"/>
              <a:defRPr sz="1800" kern="1200">
                <a:solidFill>
                  <a:schemeClr val="tx1"/>
                </a:solidFill>
                <a:latin typeface="+mn-lt"/>
                <a:ea typeface="+mn-ea"/>
                <a:cs typeface="+mn-cs"/>
              </a:defRPr>
            </a:lvl4pPr>
            <a:lvl5pPr marL="1142543" indent="-228509" algn="l" defTabSz="914034"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fld id="{082EB625-792E-47B2-B508-DE7EF044D519}" type="datetimeFigureOut">
              <a:rPr lang="en-US"/>
              <a:pPr>
                <a:defRPr/>
              </a:pPr>
              <a:t>12/15/2008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00EE92-FD29-41C7-B96F-6DBC5056DBE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3" name="Group 10"/>
          <p:cNvGrpSpPr>
            <a:grpSpLocks/>
          </p:cNvGrpSpPr>
          <p:nvPr/>
        </p:nvGrpSpPr>
        <p:grpSpPr bwMode="auto">
          <a:xfrm>
            <a:off x="0" y="0"/>
            <a:ext cx="9144000" cy="1676400"/>
            <a:chOff x="0" y="0"/>
            <a:chExt cx="9144000" cy="1676400"/>
          </a:xfrm>
        </p:grpSpPr>
        <p:sp>
          <p:nvSpPr>
            <p:cNvPr id="4"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5"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6"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7" name="Date Placeholder 2"/>
          <p:cNvSpPr>
            <a:spLocks noGrp="1"/>
          </p:cNvSpPr>
          <p:nvPr>
            <p:ph type="dt" sz="half" idx="10"/>
          </p:nvPr>
        </p:nvSpPr>
        <p:spPr/>
        <p:txBody>
          <a:bodyPr/>
          <a:lstStyle>
            <a:lvl1pPr>
              <a:defRPr/>
            </a:lvl1pPr>
          </a:lstStyle>
          <a:p>
            <a:pPr>
              <a:defRPr/>
            </a:pPr>
            <a:fld id="{1B03CA8E-5C0E-4864-B41A-F36D504E1C9A}" type="datetimeFigureOut">
              <a:rPr lang="en-US"/>
              <a:pPr>
                <a:defRPr/>
              </a:pPr>
              <a:t>12/15/2008</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FE8B77D3-3340-4458-9B58-D7F6A6101F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0" y="0"/>
            <a:ext cx="1828800" cy="1676400"/>
            <a:chOff x="457200" y="457200"/>
            <a:chExt cx="1828800" cy="1676400"/>
          </a:xfrm>
        </p:grpSpPr>
        <p:sp>
          <p:nvSpPr>
            <p:cNvPr id="3"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4"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5" name="Date Placeholder 1"/>
          <p:cNvSpPr>
            <a:spLocks noGrp="1"/>
          </p:cNvSpPr>
          <p:nvPr>
            <p:ph type="dt" sz="half" idx="10"/>
          </p:nvPr>
        </p:nvSpPr>
        <p:spPr/>
        <p:txBody>
          <a:bodyPr/>
          <a:lstStyle>
            <a:lvl1pPr>
              <a:defRPr/>
            </a:lvl1pPr>
          </a:lstStyle>
          <a:p>
            <a:pPr>
              <a:defRPr/>
            </a:pPr>
            <a:fld id="{F693A24F-A2E8-4CE8-85CF-B9349F73DF8F}" type="datetimeFigureOut">
              <a:rPr lang="en-US"/>
              <a:pPr>
                <a:defRPr/>
              </a:pPr>
              <a:t>12/15/2008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3"/>
          <p:cNvSpPr>
            <a:spLocks noGrp="1"/>
          </p:cNvSpPr>
          <p:nvPr>
            <p:ph type="sldNum" sz="quarter" idx="12"/>
          </p:nvPr>
        </p:nvSpPr>
        <p:spPr/>
        <p:txBody>
          <a:bodyPr/>
          <a:lstStyle>
            <a:lvl1pPr>
              <a:defRPr/>
            </a:lvl1pPr>
          </a:lstStyle>
          <a:p>
            <a:pPr>
              <a:defRPr/>
            </a:pPr>
            <a:fld id="{0B930AA6-9CCA-4710-A55E-F3B7FB4E81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a:lstStyle>
            <a:lvl1pPr algn="r" defTabSz="914034"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017" indent="0">
              <a:buNone/>
              <a:defRPr sz="1200"/>
            </a:lvl2pPr>
            <a:lvl3pPr marL="914034" indent="0">
              <a:buNone/>
              <a:defRPr sz="1000"/>
            </a:lvl3pPr>
            <a:lvl4pPr marL="1371051" indent="0">
              <a:buNone/>
              <a:defRPr sz="900"/>
            </a:lvl4pPr>
            <a:lvl5pPr marL="1828068" indent="0">
              <a:buNone/>
              <a:defRPr sz="900"/>
            </a:lvl5pPr>
            <a:lvl6pPr marL="2285086" indent="0">
              <a:buNone/>
              <a:defRPr sz="900"/>
            </a:lvl6pPr>
            <a:lvl7pPr marL="2742103" indent="0">
              <a:buNone/>
              <a:defRPr sz="900"/>
            </a:lvl7pPr>
            <a:lvl8pPr marL="3199120" indent="0">
              <a:buNone/>
              <a:defRPr sz="900"/>
            </a:lvl8pPr>
            <a:lvl9pPr marL="3656137"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6837E7-7D97-484F-8414-A4F16F23D745}" type="datetimeFigureOut">
              <a:rPr lang="en-US"/>
              <a:pPr>
                <a:defRPr/>
              </a:pPr>
              <a:t>12/15/2008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0D239D-C0AF-4409-A1C6-B7DA63E052A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a:lstStyle>
            <a:lvl1pPr algn="r" defTabSz="914034"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rtlCol="0">
            <a:normAutofit/>
          </a:bodyPr>
          <a:lstStyle>
            <a:lvl1pPr marL="0" indent="0">
              <a:buNone/>
              <a:defRPr sz="2000"/>
            </a:lvl1pPr>
            <a:lvl2pPr marL="457017" indent="0">
              <a:buNone/>
              <a:defRPr sz="2800"/>
            </a:lvl2pPr>
            <a:lvl3pPr marL="914034" indent="0">
              <a:buNone/>
              <a:defRPr sz="2400"/>
            </a:lvl3pPr>
            <a:lvl4pPr marL="1371051" indent="0">
              <a:buNone/>
              <a:defRPr sz="2000"/>
            </a:lvl4pPr>
            <a:lvl5pPr marL="1828068" indent="0">
              <a:buNone/>
              <a:defRPr sz="2000"/>
            </a:lvl5pPr>
            <a:lvl6pPr marL="2285086" indent="0">
              <a:buNone/>
              <a:defRPr sz="2000"/>
            </a:lvl6pPr>
            <a:lvl7pPr marL="2742103" indent="0">
              <a:buNone/>
              <a:defRPr sz="2000"/>
            </a:lvl7pPr>
            <a:lvl8pPr marL="3199120" indent="0">
              <a:buNone/>
              <a:defRPr sz="2000"/>
            </a:lvl8pPr>
            <a:lvl9pPr marL="3656137"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164592" y="3031489"/>
            <a:ext cx="1527048" cy="2359152"/>
          </a:xfrm>
        </p:spPr>
        <p:txBody>
          <a:bodyPr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017" indent="0">
              <a:buNone/>
              <a:defRPr sz="1200"/>
            </a:lvl2pPr>
            <a:lvl3pPr marL="914034" indent="0">
              <a:buNone/>
              <a:defRPr sz="1000"/>
            </a:lvl3pPr>
            <a:lvl4pPr marL="1371051" indent="0">
              <a:buNone/>
              <a:defRPr sz="900"/>
            </a:lvl4pPr>
            <a:lvl5pPr marL="1828068" indent="0">
              <a:buNone/>
              <a:defRPr sz="900"/>
            </a:lvl5pPr>
            <a:lvl6pPr marL="2285086" indent="0">
              <a:buNone/>
              <a:defRPr sz="900"/>
            </a:lvl6pPr>
            <a:lvl7pPr marL="2742103" indent="0">
              <a:buNone/>
              <a:defRPr sz="900"/>
            </a:lvl7pPr>
            <a:lvl8pPr marL="3199120" indent="0">
              <a:buNone/>
              <a:defRPr sz="900"/>
            </a:lvl8pPr>
            <a:lvl9pPr marL="3656137" indent="0">
              <a:buNone/>
              <a:defRPr sz="9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DF41200-610F-4389-A239-256B87BDFC6A}" type="datetimeFigureOut">
              <a:rPr lang="en-US"/>
              <a:pPr>
                <a:defRPr/>
              </a:pPr>
              <a:t>12/15/2008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7BE644-DDC7-4069-8666-FEFA145D324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1"/>
          <p:cNvGrpSpPr>
            <a:grpSpLocks/>
          </p:cNvGrpSpPr>
          <p:nvPr/>
        </p:nvGrpSpPr>
        <p:grpSpPr bwMode="auto">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fontAlgn="auto">
                <a:spcBef>
                  <a:spcPts val="0"/>
                </a:spcBef>
                <a:spcAft>
                  <a:spcPts val="0"/>
                </a:spcAft>
                <a:defRPr/>
              </a:pPr>
              <a:endParaRPr/>
            </a:p>
          </p:txBody>
        </p:sp>
      </p:grpSp>
      <p:sp>
        <p:nvSpPr>
          <p:cNvPr id="1027" name="Text Placeholder 2"/>
          <p:cNvSpPr>
            <a:spLocks noGrp="1"/>
          </p:cNvSpPr>
          <p:nvPr>
            <p:ph type="body" idx="1"/>
          </p:nvPr>
        </p:nvSpPr>
        <p:spPr bwMode="auto">
          <a:xfrm>
            <a:off x="2438400" y="2286000"/>
            <a:ext cx="6248400" cy="3840163"/>
          </a:xfrm>
          <a:prstGeom prst="rect">
            <a:avLst/>
          </a:prstGeom>
          <a:noFill/>
          <a:ln w="9525">
            <a:noFill/>
            <a:miter lim="800000"/>
            <a:headEnd/>
            <a:tailEnd/>
          </a:ln>
        </p:spPr>
        <p:txBody>
          <a:bodyPr vert="horz" wrap="square" lIns="91403" tIns="45702" rIns="91403" bIns="4570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itle Placeholder 1"/>
          <p:cNvSpPr>
            <a:spLocks noGrp="1"/>
          </p:cNvSpPr>
          <p:nvPr>
            <p:ph type="title"/>
          </p:nvPr>
        </p:nvSpPr>
        <p:spPr>
          <a:xfrm>
            <a:off x="2438400" y="228600"/>
            <a:ext cx="6248400" cy="1143000"/>
          </a:xfrm>
          <a:prstGeom prst="rect">
            <a:avLst/>
          </a:prstGeom>
        </p:spPr>
        <p:txBody>
          <a:bodyPr vert="horz" lIns="91403" tIns="45702" rIns="91403" bIns="45702"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588"/>
            <a:ext cx="2133600" cy="365125"/>
          </a:xfrm>
          <a:prstGeom prst="rect">
            <a:avLst/>
          </a:prstGeom>
        </p:spPr>
        <p:txBody>
          <a:bodyPr vert="horz" lIns="91403" tIns="45702" rIns="91403" bIns="45702" rtlCol="0" anchor="ctr"/>
          <a:lstStyle>
            <a:lvl1pPr algn="r" defTabSz="914034" fontAlgn="auto">
              <a:spcBef>
                <a:spcPts val="0"/>
              </a:spcBef>
              <a:spcAft>
                <a:spcPts val="0"/>
              </a:spcAft>
              <a:defRPr sz="900" cap="small" baseline="0" smtClean="0">
                <a:solidFill>
                  <a:schemeClr val="tx1"/>
                </a:solidFill>
                <a:latin typeface="+mj-lt"/>
              </a:defRPr>
            </a:lvl1pPr>
          </a:lstStyle>
          <a:p>
            <a:pPr>
              <a:defRPr/>
            </a:pPr>
            <a:fld id="{1690A830-05D3-4F17-A389-49D7C1CEF084}" type="datetimeFigureOut">
              <a:rPr lang="en-US"/>
              <a:pPr>
                <a:defRPr/>
              </a:pPr>
              <a:t>12/15/2008</a:t>
            </a:fld>
            <a:endParaRPr lang="en-US"/>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03" tIns="45702" rIns="91403" bIns="45702" rtlCol="0" anchor="ctr"/>
          <a:lstStyle>
            <a:lvl1pPr algn="l" defTabSz="914034" fontAlgn="auto">
              <a:spcBef>
                <a:spcPts val="0"/>
              </a:spcBef>
              <a:spcAft>
                <a:spcPts val="0"/>
              </a:spcAft>
              <a:defRPr sz="900" cap="small" baseline="0">
                <a:solidFill>
                  <a:schemeClr val="tx1"/>
                </a:solidFill>
                <a:latin typeface="+mj-lt"/>
              </a:defRPr>
            </a:lvl1pPr>
          </a:lstStyle>
          <a:p>
            <a:pPr>
              <a:defRPr/>
            </a:pPr>
            <a:endParaRPr lang="en-US"/>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03" tIns="45702" rIns="91403" bIns="45702" rtlCol="0" anchor="ctr"/>
          <a:lstStyle>
            <a:lvl1pPr algn="ctr" defTabSz="914034" fontAlgn="auto">
              <a:spcBef>
                <a:spcPts val="0"/>
              </a:spcBef>
              <a:spcAft>
                <a:spcPts val="0"/>
              </a:spcAft>
              <a:defRPr sz="1600" cap="small" baseline="0" smtClean="0">
                <a:solidFill>
                  <a:schemeClr val="tx1"/>
                </a:solidFill>
                <a:latin typeface="+mj-lt"/>
              </a:defRPr>
            </a:lvl1pPr>
          </a:lstStyle>
          <a:p>
            <a:pPr>
              <a:defRPr/>
            </a:pPr>
            <a:fld id="{CF15BBAC-0D80-4FF3-B497-D0AC6E5ACFF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74" r:id="rId6"/>
    <p:sldLayoutId id="2147483675" r:id="rId7"/>
    <p:sldLayoutId id="2147483668" r:id="rId8"/>
    <p:sldLayoutId id="2147483667" r:id="rId9"/>
    <p:sldLayoutId id="2147483666" r:id="rId10"/>
    <p:sldLayoutId id="2147483676" r:id="rId11"/>
  </p:sldLayoutIdLst>
  <p:txStyles>
    <p:titleStyle>
      <a:lvl1pPr algn="r" defTabSz="912813" rtl="0" fontAlgn="base">
        <a:spcBef>
          <a:spcPct val="0"/>
        </a:spcBef>
        <a:spcAft>
          <a:spcPct val="0"/>
        </a:spcAft>
        <a:defRPr sz="4400" kern="1200" cap="small" spc="200">
          <a:solidFill>
            <a:schemeClr val="tx1"/>
          </a:solidFill>
          <a:latin typeface="+mj-lt"/>
          <a:ea typeface="+mj-ea"/>
          <a:cs typeface="+mj-cs"/>
        </a:defRPr>
      </a:lvl1pPr>
      <a:lvl2pPr algn="r" defTabSz="912813" rtl="0" fontAlgn="base">
        <a:spcBef>
          <a:spcPct val="0"/>
        </a:spcBef>
        <a:spcAft>
          <a:spcPct val="0"/>
        </a:spcAft>
        <a:defRPr sz="4400">
          <a:solidFill>
            <a:schemeClr val="tx1"/>
          </a:solidFill>
          <a:latin typeface="Trebuchet MS" pitchFamily="34" charset="0"/>
        </a:defRPr>
      </a:lvl2pPr>
      <a:lvl3pPr algn="r" defTabSz="912813" rtl="0" fontAlgn="base">
        <a:spcBef>
          <a:spcPct val="0"/>
        </a:spcBef>
        <a:spcAft>
          <a:spcPct val="0"/>
        </a:spcAft>
        <a:defRPr sz="4400">
          <a:solidFill>
            <a:schemeClr val="tx1"/>
          </a:solidFill>
          <a:latin typeface="Trebuchet MS" pitchFamily="34" charset="0"/>
        </a:defRPr>
      </a:lvl3pPr>
      <a:lvl4pPr algn="r" defTabSz="912813" rtl="0" fontAlgn="base">
        <a:spcBef>
          <a:spcPct val="0"/>
        </a:spcBef>
        <a:spcAft>
          <a:spcPct val="0"/>
        </a:spcAft>
        <a:defRPr sz="4400">
          <a:solidFill>
            <a:schemeClr val="tx1"/>
          </a:solidFill>
          <a:latin typeface="Trebuchet MS" pitchFamily="34" charset="0"/>
        </a:defRPr>
      </a:lvl4pPr>
      <a:lvl5pPr algn="r" defTabSz="912813" rtl="0" fontAlgn="base">
        <a:spcBef>
          <a:spcPct val="0"/>
        </a:spcBef>
        <a:spcAft>
          <a:spcPct val="0"/>
        </a:spcAft>
        <a:defRPr sz="4400">
          <a:solidFill>
            <a:schemeClr val="tx1"/>
          </a:solidFill>
          <a:latin typeface="Trebuchet MS" pitchFamily="34" charset="0"/>
        </a:defRPr>
      </a:lvl5pPr>
      <a:lvl6pPr marL="457200" algn="r" defTabSz="912813" rtl="0" fontAlgn="base">
        <a:spcBef>
          <a:spcPct val="0"/>
        </a:spcBef>
        <a:spcAft>
          <a:spcPct val="0"/>
        </a:spcAft>
        <a:defRPr sz="4400">
          <a:solidFill>
            <a:schemeClr val="tx1"/>
          </a:solidFill>
          <a:latin typeface="Trebuchet MS" pitchFamily="34" charset="0"/>
        </a:defRPr>
      </a:lvl6pPr>
      <a:lvl7pPr marL="914400" algn="r" defTabSz="912813" rtl="0" fontAlgn="base">
        <a:spcBef>
          <a:spcPct val="0"/>
        </a:spcBef>
        <a:spcAft>
          <a:spcPct val="0"/>
        </a:spcAft>
        <a:defRPr sz="4400">
          <a:solidFill>
            <a:schemeClr val="tx1"/>
          </a:solidFill>
          <a:latin typeface="Trebuchet MS" pitchFamily="34" charset="0"/>
        </a:defRPr>
      </a:lvl7pPr>
      <a:lvl8pPr marL="1371600" algn="r" defTabSz="912813" rtl="0" fontAlgn="base">
        <a:spcBef>
          <a:spcPct val="0"/>
        </a:spcBef>
        <a:spcAft>
          <a:spcPct val="0"/>
        </a:spcAft>
        <a:defRPr sz="4400">
          <a:solidFill>
            <a:schemeClr val="tx1"/>
          </a:solidFill>
          <a:latin typeface="Trebuchet MS" pitchFamily="34" charset="0"/>
        </a:defRPr>
      </a:lvl8pPr>
      <a:lvl9pPr marL="1828800" algn="r" defTabSz="912813" rtl="0" fontAlgn="base">
        <a:spcBef>
          <a:spcPct val="0"/>
        </a:spcBef>
        <a:spcAft>
          <a:spcPct val="0"/>
        </a:spcAft>
        <a:defRPr sz="4400">
          <a:solidFill>
            <a:schemeClr val="tx1"/>
          </a:solidFill>
          <a:latin typeface="Trebuchet MS" pitchFamily="34" charset="0"/>
        </a:defRPr>
      </a:lvl9pPr>
    </p:titleStyle>
    <p:bodyStyle>
      <a:lvl1pPr marL="455613" indent="-455613" algn="l" defTabSz="912813" rtl="0" fontAlgn="base">
        <a:spcBef>
          <a:spcPts val="1800"/>
        </a:spcBef>
        <a:spcAft>
          <a:spcPct val="0"/>
        </a:spcAft>
        <a:buClr>
          <a:schemeClr val="accent1"/>
        </a:buClr>
        <a:buSzPct val="80000"/>
        <a:buFont typeface="Wingdings" pitchFamily="2" charset="2"/>
        <a:buChar char=""/>
        <a:defRPr sz="2200" kern="1200">
          <a:solidFill>
            <a:schemeClr val="tx1"/>
          </a:solidFill>
          <a:latin typeface="+mn-lt"/>
          <a:ea typeface="+mn-ea"/>
          <a:cs typeface="+mn-cs"/>
        </a:defRPr>
      </a:lvl1pPr>
      <a:lvl2pPr marL="912813" indent="-455613" algn="l" defTabSz="912813" rtl="0" fontAlgn="base">
        <a:spcBef>
          <a:spcPts val="1800"/>
        </a:spcBef>
        <a:spcAft>
          <a:spcPct val="0"/>
        </a:spcAft>
        <a:buClr>
          <a:schemeClr val="accent2"/>
        </a:buClr>
        <a:buSzPct val="80000"/>
        <a:buFont typeface="Wingdings" pitchFamily="2" charset="2"/>
        <a:buChar char=""/>
        <a:defRPr sz="2000" kern="1200">
          <a:solidFill>
            <a:schemeClr val="tx1"/>
          </a:solidFill>
          <a:latin typeface="+mn-lt"/>
          <a:ea typeface="+mn-ea"/>
          <a:cs typeface="+mn-cs"/>
        </a:defRPr>
      </a:lvl2pPr>
      <a:lvl3pPr marL="1370013" indent="-455613" algn="l" defTabSz="912813" rtl="0" fontAlgn="base">
        <a:spcBef>
          <a:spcPts val="1200"/>
        </a:spcBef>
        <a:spcAft>
          <a:spcPct val="0"/>
        </a:spcAft>
        <a:buClr>
          <a:srgbClr val="D4E336"/>
        </a:buClr>
        <a:buSzPct val="80000"/>
        <a:buFont typeface="Wingdings" pitchFamily="2" charset="2"/>
        <a:buChar char=""/>
        <a:defRPr kern="1200">
          <a:solidFill>
            <a:schemeClr val="tx1"/>
          </a:solidFill>
          <a:latin typeface="+mn-lt"/>
          <a:ea typeface="+mn-ea"/>
          <a:cs typeface="+mn-cs"/>
        </a:defRPr>
      </a:lvl3pPr>
      <a:lvl4pPr marL="1827213" indent="-455613" algn="l" defTabSz="912813" rtl="0" fontAlgn="base">
        <a:spcBef>
          <a:spcPts val="1200"/>
        </a:spcBef>
        <a:spcAft>
          <a:spcPct val="0"/>
        </a:spcAft>
        <a:buClr>
          <a:srgbClr val="0C8228"/>
        </a:buClr>
        <a:buSzPct val="80000"/>
        <a:buFont typeface="Wingdings" pitchFamily="2" charset="2"/>
        <a:buChar char=""/>
        <a:defRPr sz="1600" kern="1200">
          <a:solidFill>
            <a:schemeClr val="tx1"/>
          </a:solidFill>
          <a:latin typeface="+mn-lt"/>
          <a:ea typeface="+mn-ea"/>
          <a:cs typeface="+mn-cs"/>
        </a:defRPr>
      </a:lvl4pPr>
      <a:lvl5pPr marL="2284413" indent="-455613" algn="l" defTabSz="912813" rtl="0" fontAlgn="base">
        <a:spcBef>
          <a:spcPts val="1200"/>
        </a:spcBef>
        <a:spcAft>
          <a:spcPct val="0"/>
        </a:spcAft>
        <a:buClr>
          <a:srgbClr val="C0EDA8"/>
        </a:buClr>
        <a:buSzPct val="80000"/>
        <a:buFont typeface="Wingdings" pitchFamily="2" charset="2"/>
        <a:buChar char=""/>
        <a:defRPr sz="1600" kern="1200">
          <a:solidFill>
            <a:schemeClr val="tx1"/>
          </a:solidFill>
          <a:latin typeface="+mn-lt"/>
          <a:ea typeface="+mn-ea"/>
          <a:cs typeface="+mn-cs"/>
        </a:defRPr>
      </a:lvl5pPr>
      <a:lvl6pPr marL="2742103" indent="-457017" algn="l" defTabSz="914034"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199120" indent="-457017" algn="l" defTabSz="914034"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6137" indent="-457017" algn="l" defTabSz="914034"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3154" indent="-457017" algn="l" defTabSz="914034"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034" rtl="0" eaLnBrk="1" latinLnBrk="0" hangingPunct="1">
        <a:defRPr sz="1800" kern="1200">
          <a:solidFill>
            <a:schemeClr val="tx1"/>
          </a:solidFill>
          <a:latin typeface="+mn-lt"/>
          <a:ea typeface="+mn-ea"/>
          <a:cs typeface="+mn-cs"/>
        </a:defRPr>
      </a:lvl1pPr>
      <a:lvl2pPr marL="457017" algn="l" defTabSz="914034" rtl="0" eaLnBrk="1" latinLnBrk="0" hangingPunct="1">
        <a:defRPr sz="1800" kern="1200">
          <a:solidFill>
            <a:schemeClr val="tx1"/>
          </a:solidFill>
          <a:latin typeface="+mn-lt"/>
          <a:ea typeface="+mn-ea"/>
          <a:cs typeface="+mn-cs"/>
        </a:defRPr>
      </a:lvl2pPr>
      <a:lvl3pPr marL="914034" algn="l" defTabSz="914034" rtl="0" eaLnBrk="1" latinLnBrk="0" hangingPunct="1">
        <a:defRPr sz="1800" kern="1200">
          <a:solidFill>
            <a:schemeClr val="tx1"/>
          </a:solidFill>
          <a:latin typeface="+mn-lt"/>
          <a:ea typeface="+mn-ea"/>
          <a:cs typeface="+mn-cs"/>
        </a:defRPr>
      </a:lvl3pPr>
      <a:lvl4pPr marL="1371051" algn="l" defTabSz="914034" rtl="0" eaLnBrk="1" latinLnBrk="0" hangingPunct="1">
        <a:defRPr sz="1800" kern="1200">
          <a:solidFill>
            <a:schemeClr val="tx1"/>
          </a:solidFill>
          <a:latin typeface="+mn-lt"/>
          <a:ea typeface="+mn-ea"/>
          <a:cs typeface="+mn-cs"/>
        </a:defRPr>
      </a:lvl4pPr>
      <a:lvl5pPr marL="1828068" algn="l" defTabSz="914034" rtl="0" eaLnBrk="1" latinLnBrk="0" hangingPunct="1">
        <a:defRPr sz="1800" kern="1200">
          <a:solidFill>
            <a:schemeClr val="tx1"/>
          </a:solidFill>
          <a:latin typeface="+mn-lt"/>
          <a:ea typeface="+mn-ea"/>
          <a:cs typeface="+mn-cs"/>
        </a:defRPr>
      </a:lvl5pPr>
      <a:lvl6pPr marL="2285086" algn="l" defTabSz="914034" rtl="0" eaLnBrk="1" latinLnBrk="0" hangingPunct="1">
        <a:defRPr sz="1800" kern="1200">
          <a:solidFill>
            <a:schemeClr val="tx1"/>
          </a:solidFill>
          <a:latin typeface="+mn-lt"/>
          <a:ea typeface="+mn-ea"/>
          <a:cs typeface="+mn-cs"/>
        </a:defRPr>
      </a:lvl6pPr>
      <a:lvl7pPr marL="2742103" algn="l" defTabSz="914034" rtl="0" eaLnBrk="1" latinLnBrk="0" hangingPunct="1">
        <a:defRPr sz="1800" kern="1200">
          <a:solidFill>
            <a:schemeClr val="tx1"/>
          </a:solidFill>
          <a:latin typeface="+mn-lt"/>
          <a:ea typeface="+mn-ea"/>
          <a:cs typeface="+mn-cs"/>
        </a:defRPr>
      </a:lvl7pPr>
      <a:lvl8pPr marL="3199120" algn="l" defTabSz="914034" rtl="0" eaLnBrk="1" latinLnBrk="0" hangingPunct="1">
        <a:defRPr sz="1800" kern="1200">
          <a:solidFill>
            <a:schemeClr val="tx1"/>
          </a:solidFill>
          <a:latin typeface="+mn-lt"/>
          <a:ea typeface="+mn-ea"/>
          <a:cs typeface="+mn-cs"/>
        </a:defRPr>
      </a:lvl8pPr>
      <a:lvl9pPr marL="3656137" algn="l" defTabSz="91403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http://www.autismdiet.com.au/images/ad_stethoscope.png"/>
          <p:cNvPicPr>
            <a:picLocks noGrp="1" noChangeAspect="1" noChangeArrowheads="1"/>
          </p:cNvPicPr>
          <p:nvPr>
            <p:ph idx="1"/>
          </p:nvPr>
        </p:nvPicPr>
        <p:blipFill>
          <a:blip r:embed="rId3"/>
          <a:srcRect/>
          <a:stretch>
            <a:fillRect/>
          </a:stretch>
        </p:blipFill>
        <p:spPr>
          <a:xfrm>
            <a:off x="3276600" y="-1600200"/>
            <a:ext cx="6172200" cy="3675063"/>
          </a:xfrm>
        </p:spPr>
      </p:pic>
      <p:pic>
        <p:nvPicPr>
          <p:cNvPr id="2050" name="Picture 2"/>
          <p:cNvPicPr>
            <a:picLocks noChangeAspect="1" noChangeArrowheads="1"/>
          </p:cNvPicPr>
          <p:nvPr/>
        </p:nvPicPr>
        <p:blipFill>
          <a:blip r:embed="rId4">
            <a:lum bright="10000"/>
          </a:blip>
          <a:srcRect t="1235" r="25000"/>
          <a:stretch>
            <a:fillRect/>
          </a:stretch>
        </p:blipFill>
        <p:spPr bwMode="auto">
          <a:xfrm>
            <a:off x="304800" y="116541"/>
            <a:ext cx="1066800" cy="1255059"/>
          </a:xfrm>
          <a:prstGeom prst="flowChartConnector">
            <a:avLst/>
          </a:prstGeom>
          <a:noFill/>
          <a:ln>
            <a:noFill/>
          </a:ln>
        </p:spPr>
      </p:pic>
      <p:sp>
        <p:nvSpPr>
          <p:cNvPr id="5" name="Title 4"/>
          <p:cNvSpPr>
            <a:spLocks noGrp="1"/>
          </p:cNvSpPr>
          <p:nvPr>
            <p:ph type="title"/>
          </p:nvPr>
        </p:nvSpPr>
        <p:spPr>
          <a:xfrm>
            <a:off x="1600200" y="228600"/>
            <a:ext cx="9144000" cy="838200"/>
          </a:xfrm>
        </p:spPr>
        <p:txBody>
          <a:bodyPr>
            <a:normAutofit fontScale="90000"/>
          </a:bodyPr>
          <a:lstStyle/>
          <a:p>
            <a:pPr algn="l" fontAlgn="auto">
              <a:spcAft>
                <a:spcPts val="0"/>
              </a:spcAft>
              <a:defRPr/>
            </a:pPr>
            <a:r>
              <a:rPr lang="en-US" sz="3600" b="1" dirty="0" smtClean="0">
                <a:latin typeface="Papyrus" pitchFamily="66" charset="0"/>
              </a:rPr>
              <a:t>Remediating The Remedy:</a:t>
            </a:r>
            <a:r>
              <a:rPr lang="en-US" b="1" dirty="0" smtClean="0">
                <a:latin typeface="Papyrus" pitchFamily="66" charset="0"/>
              </a:rPr>
              <a:t/>
            </a:r>
            <a:br>
              <a:rPr lang="en-US" b="1" dirty="0" smtClean="0">
                <a:latin typeface="Papyrus" pitchFamily="66" charset="0"/>
              </a:rPr>
            </a:br>
            <a:endParaRPr lang="en-US" b="1" dirty="0">
              <a:latin typeface="Papyrus" pitchFamily="66" charset="0"/>
            </a:endParaRPr>
          </a:p>
        </p:txBody>
      </p:sp>
      <p:sp>
        <p:nvSpPr>
          <p:cNvPr id="19" name="Title 4"/>
          <p:cNvSpPr txBox="1">
            <a:spLocks/>
          </p:cNvSpPr>
          <p:nvPr/>
        </p:nvSpPr>
        <p:spPr>
          <a:xfrm>
            <a:off x="-2362200" y="8610600"/>
            <a:ext cx="9144000" cy="914400"/>
          </a:xfrm>
          <a:prstGeom prst="rect">
            <a:avLst/>
          </a:prstGeom>
        </p:spPr>
        <p:txBody>
          <a:bodyPr lIns="91403" tIns="45702" rIns="91403" bIns="45702" anchor="ctr">
            <a:normAutofit fontScale="75000" lnSpcReduction="20000"/>
          </a:bodyPr>
          <a:lstStyle/>
          <a:p>
            <a:pPr algn="r" defTabSz="914034" fontAlgn="auto">
              <a:spcAft>
                <a:spcPts val="0"/>
              </a:spcAft>
              <a:defRPr/>
            </a:pPr>
            <a:r>
              <a:rPr lang="en-US" sz="4400" b="1" cap="small" spc="200" dirty="0">
                <a:latin typeface="Papyrus" pitchFamily="66" charset="0"/>
                <a:ea typeface="+mj-ea"/>
                <a:cs typeface="+mj-cs"/>
              </a:rPr>
              <a:t/>
            </a:r>
            <a:br>
              <a:rPr lang="en-US" sz="4400" b="1" cap="small" spc="200" dirty="0">
                <a:latin typeface="Papyrus" pitchFamily="66" charset="0"/>
                <a:ea typeface="+mj-ea"/>
                <a:cs typeface="+mj-cs"/>
              </a:rPr>
            </a:br>
            <a:endParaRPr lang="en-US" sz="4400" b="1" cap="small" spc="200" dirty="0">
              <a:latin typeface="Papyrus" pitchFamily="66" charset="0"/>
              <a:ea typeface="+mj-ea"/>
              <a:cs typeface="+mj-cs"/>
            </a:endParaRPr>
          </a:p>
        </p:txBody>
      </p:sp>
      <p:sp>
        <p:nvSpPr>
          <p:cNvPr id="20" name="Title 4"/>
          <p:cNvSpPr txBox="1">
            <a:spLocks/>
          </p:cNvSpPr>
          <p:nvPr/>
        </p:nvSpPr>
        <p:spPr>
          <a:xfrm>
            <a:off x="685800" y="7086600"/>
            <a:ext cx="9144000" cy="914400"/>
          </a:xfrm>
          <a:prstGeom prst="rect">
            <a:avLst/>
          </a:prstGeom>
        </p:spPr>
        <p:txBody>
          <a:bodyPr lIns="91403" tIns="45702" rIns="91403" bIns="45702" anchor="ctr">
            <a:normAutofit fontScale="75000" lnSpcReduction="20000"/>
          </a:bodyPr>
          <a:lstStyle/>
          <a:p>
            <a:pPr defTabSz="914034" fontAlgn="auto">
              <a:spcAft>
                <a:spcPts val="0"/>
              </a:spcAft>
              <a:defRPr/>
            </a:pPr>
            <a:r>
              <a:rPr lang="en-US" sz="4400" b="1" cap="small" spc="200" dirty="0">
                <a:latin typeface="Papyrus" pitchFamily="66" charset="0"/>
                <a:ea typeface="+mj-ea"/>
                <a:cs typeface="+mj-cs"/>
              </a:rPr>
              <a:t/>
            </a:r>
            <a:br>
              <a:rPr lang="en-US" sz="4400" b="1" cap="small" spc="200" dirty="0">
                <a:latin typeface="Papyrus" pitchFamily="66" charset="0"/>
                <a:ea typeface="+mj-ea"/>
                <a:cs typeface="+mj-cs"/>
              </a:rPr>
            </a:br>
            <a:endParaRPr lang="en-US" sz="4400" b="1" cap="small" spc="200" dirty="0">
              <a:latin typeface="Papyrus" pitchFamily="66" charset="0"/>
              <a:ea typeface="+mj-ea"/>
              <a:cs typeface="+mj-cs"/>
            </a:endParaRPr>
          </a:p>
        </p:txBody>
      </p:sp>
      <p:sp>
        <p:nvSpPr>
          <p:cNvPr id="21" name="Title 4"/>
          <p:cNvSpPr txBox="1">
            <a:spLocks/>
          </p:cNvSpPr>
          <p:nvPr/>
        </p:nvSpPr>
        <p:spPr>
          <a:xfrm>
            <a:off x="1447800" y="533400"/>
            <a:ext cx="9144000" cy="914400"/>
          </a:xfrm>
          <a:prstGeom prst="rect">
            <a:avLst/>
          </a:prstGeom>
        </p:spPr>
        <p:txBody>
          <a:bodyPr lIns="91403" tIns="45702" rIns="91403" bIns="45702" anchor="ctr">
            <a:normAutofit fontScale="82500" lnSpcReduction="20000"/>
          </a:bodyPr>
          <a:lstStyle/>
          <a:p>
            <a:pPr defTabSz="914034" fontAlgn="auto">
              <a:spcAft>
                <a:spcPts val="0"/>
              </a:spcAft>
              <a:defRPr/>
            </a:pPr>
            <a:r>
              <a:rPr lang="en-US" sz="3000" b="1" cap="small" spc="200" dirty="0">
                <a:latin typeface="Arial" pitchFamily="34" charset="0"/>
                <a:ea typeface="+mj-ea"/>
                <a:cs typeface="Arial" pitchFamily="34" charset="0"/>
              </a:rPr>
              <a:t>Dangers of Lead in Traditional Medicine</a:t>
            </a:r>
            <a:r>
              <a:rPr lang="en-US" sz="4400" b="1" cap="small" spc="200" dirty="0">
                <a:latin typeface="Papyrus" pitchFamily="66" charset="0"/>
                <a:ea typeface="+mj-ea"/>
                <a:cs typeface="+mj-cs"/>
              </a:rPr>
              <a:t/>
            </a:r>
            <a:br>
              <a:rPr lang="en-US" sz="4400" b="1" cap="small" spc="200" dirty="0">
                <a:latin typeface="Papyrus" pitchFamily="66" charset="0"/>
                <a:ea typeface="+mj-ea"/>
                <a:cs typeface="+mj-cs"/>
              </a:rPr>
            </a:br>
            <a:endParaRPr lang="en-US" sz="4400" b="1" cap="small" spc="200" dirty="0">
              <a:latin typeface="Papyrus" pitchFamily="66" charset="0"/>
              <a:ea typeface="+mj-ea"/>
              <a:cs typeface="+mj-cs"/>
            </a:endParaRPr>
          </a:p>
        </p:txBody>
      </p:sp>
      <p:sp>
        <p:nvSpPr>
          <p:cNvPr id="23" name="Content Placeholder 2"/>
          <p:cNvSpPr txBox="1">
            <a:spLocks/>
          </p:cNvSpPr>
          <p:nvPr/>
        </p:nvSpPr>
        <p:spPr>
          <a:xfrm>
            <a:off x="2590800" y="5638800"/>
            <a:ext cx="6553200" cy="1219200"/>
          </a:xfrm>
          <a:prstGeom prst="rect">
            <a:avLst/>
          </a:prstGeom>
          <a:solidFill>
            <a:schemeClr val="accent2"/>
          </a:solidFill>
          <a:effectLst>
            <a:outerShdw blurRad="266700" dist="63500" dir="16200000" rotWithShape="0">
              <a:prstClr val="black">
                <a:alpha val="40000"/>
              </a:prstClr>
            </a:outerShdw>
          </a:effectLst>
        </p:spPr>
        <p:txBody>
          <a:bodyPr lIns="91403" tIns="45702" rIns="91403" bIns="45702">
            <a:normAutofit/>
          </a:bodyPr>
          <a:lstStyle/>
          <a:p>
            <a:pPr marL="342763" indent="-342763" defTabSz="914034" fontAlgn="auto">
              <a:spcBef>
                <a:spcPct val="20000"/>
              </a:spcBef>
              <a:spcAft>
                <a:spcPts val="0"/>
              </a:spcAft>
              <a:defRPr/>
            </a:pPr>
            <a:endParaRPr lang="en-US" sz="3200" dirty="0">
              <a:solidFill>
                <a:schemeClr val="accent2"/>
              </a:solidFill>
              <a:latin typeface="+mn-lt"/>
            </a:endParaRPr>
          </a:p>
        </p:txBody>
      </p:sp>
      <p:sp>
        <p:nvSpPr>
          <p:cNvPr id="24" name="Text Placeholder 6"/>
          <p:cNvSpPr txBox="1">
            <a:spLocks/>
          </p:cNvSpPr>
          <p:nvPr/>
        </p:nvSpPr>
        <p:spPr>
          <a:xfrm>
            <a:off x="0" y="1828800"/>
            <a:ext cx="2057400" cy="5029200"/>
          </a:xfrm>
          <a:prstGeom prst="rect">
            <a:avLst/>
          </a:prstGeom>
        </p:spPr>
        <p:txBody>
          <a:bodyPr lIns="91403" tIns="45702" rIns="91403" bIns="45702">
            <a:normAutofit/>
          </a:bodyPr>
          <a:lstStyle/>
          <a:p>
            <a:pPr defTabSz="914034" fontAlgn="auto">
              <a:lnSpc>
                <a:spcPct val="150000"/>
              </a:lnSpc>
              <a:spcBef>
                <a:spcPts val="1799"/>
              </a:spcBef>
              <a:spcAft>
                <a:spcPts val="0"/>
              </a:spcAft>
              <a:buClr>
                <a:schemeClr val="accent1"/>
              </a:buClr>
              <a:buSzPct val="80000"/>
              <a:buFont typeface="Arial" pitchFamily="34" charset="0"/>
              <a:buChar char="•"/>
              <a:defRPr/>
            </a:pPr>
            <a:endParaRPr lang="en-US" sz="9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p:txBody>
      </p:sp>
      <p:sp>
        <p:nvSpPr>
          <p:cNvPr id="25" name="Text Placeholder 6"/>
          <p:cNvSpPr txBox="1">
            <a:spLocks/>
          </p:cNvSpPr>
          <p:nvPr/>
        </p:nvSpPr>
        <p:spPr>
          <a:xfrm>
            <a:off x="0" y="4419600"/>
            <a:ext cx="2133600" cy="762000"/>
          </a:xfrm>
          <a:prstGeom prst="rect">
            <a:avLst/>
          </a:prstGeom>
        </p:spPr>
        <p:txBody>
          <a:bodyPr lIns="91403" tIns="45702" rIns="91403" bIns="45702">
            <a:normAutofit/>
          </a:bodyPr>
          <a:lstStyle/>
          <a:p>
            <a:pPr defTabSz="914034" fontAlgn="auto">
              <a:lnSpc>
                <a:spcPct val="110000"/>
              </a:lnSpc>
              <a:spcBef>
                <a:spcPts val="1799"/>
              </a:spcBef>
              <a:spcAft>
                <a:spcPts val="0"/>
              </a:spcAft>
              <a:buClr>
                <a:schemeClr val="accent1"/>
              </a:buClr>
              <a:buSzPct val="80000"/>
              <a:defRPr/>
            </a:pPr>
            <a:r>
              <a:rPr lang="en-US" sz="1100" b="1" u="sng" cap="small" spc="200" dirty="0">
                <a:latin typeface="Arial" pitchFamily="34" charset="0"/>
                <a:ea typeface="+mj-ea"/>
                <a:cs typeface="Arial" pitchFamily="34" charset="0"/>
              </a:rPr>
              <a:t>What is Traditional Medicine?</a:t>
            </a:r>
            <a:endParaRPr lang="en-US" sz="11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p:txBody>
      </p:sp>
      <p:sp>
        <p:nvSpPr>
          <p:cNvPr id="7" name="Text Placeholder 6"/>
          <p:cNvSpPr>
            <a:spLocks noGrp="1"/>
          </p:cNvSpPr>
          <p:nvPr>
            <p:ph type="body" sz="half" idx="2"/>
          </p:nvPr>
        </p:nvSpPr>
        <p:spPr>
          <a:xfrm>
            <a:off x="6705600" y="5334000"/>
            <a:ext cx="2895600" cy="457200"/>
          </a:xfrm>
        </p:spPr>
        <p:txBody>
          <a:bodyPr rtlCol="0">
            <a:normAutofit/>
          </a:bodyPr>
          <a:lstStyle/>
          <a:p>
            <a:pPr defTabSz="914034" fontAlgn="auto">
              <a:spcBef>
                <a:spcPts val="1799"/>
              </a:spcBef>
              <a:spcAft>
                <a:spcPts val="0"/>
              </a:spcAft>
              <a:defRPr/>
            </a:pPr>
            <a:r>
              <a:rPr lang="en-US" sz="1600" u="sng" cap="small" spc="200" dirty="0" smtClean="0">
                <a:solidFill>
                  <a:schemeClr val="tx1"/>
                </a:solidFill>
                <a:latin typeface="Arial" pitchFamily="34" charset="0"/>
                <a:ea typeface="+mj-ea"/>
                <a:cs typeface="Arial" pitchFamily="34" charset="0"/>
              </a:rPr>
              <a:t>A Call to Educate</a:t>
            </a:r>
            <a:r>
              <a:rPr lang="en-US" sz="1600" u="sng" dirty="0" smtClean="0"/>
              <a:t>:</a:t>
            </a:r>
          </a:p>
          <a:p>
            <a:pPr defTabSz="914034" fontAlgn="auto">
              <a:spcBef>
                <a:spcPts val="1799"/>
              </a:spcBef>
              <a:spcAft>
                <a:spcPts val="0"/>
              </a:spcAft>
              <a:defRPr/>
            </a:pPr>
            <a:endParaRPr lang="en-US" u="sng" dirty="0" smtClean="0"/>
          </a:p>
          <a:p>
            <a:pPr defTabSz="914034" fontAlgn="auto">
              <a:spcBef>
                <a:spcPts val="1799"/>
              </a:spcBef>
              <a:spcAft>
                <a:spcPts val="0"/>
              </a:spcAft>
              <a:defRPr/>
            </a:pPr>
            <a:endParaRPr lang="en-US" u="sng" dirty="0" smtClean="0"/>
          </a:p>
          <a:p>
            <a:pPr defTabSz="914034" fontAlgn="auto">
              <a:spcBef>
                <a:spcPts val="1799"/>
              </a:spcBef>
              <a:spcAft>
                <a:spcPts val="0"/>
              </a:spcAft>
              <a:defRPr/>
            </a:pPr>
            <a:endParaRPr lang="en-US" dirty="0" smtClean="0"/>
          </a:p>
          <a:p>
            <a:pPr defTabSz="914034" fontAlgn="auto">
              <a:spcBef>
                <a:spcPts val="1799"/>
              </a:spcBef>
              <a:spcAft>
                <a:spcPts val="0"/>
              </a:spcAft>
              <a:defRPr/>
            </a:pPr>
            <a:endParaRPr lang="en-US" dirty="0"/>
          </a:p>
        </p:txBody>
      </p:sp>
      <p:sp>
        <p:nvSpPr>
          <p:cNvPr id="29" name="Text Placeholder 6"/>
          <p:cNvSpPr txBox="1">
            <a:spLocks/>
          </p:cNvSpPr>
          <p:nvPr/>
        </p:nvSpPr>
        <p:spPr>
          <a:xfrm>
            <a:off x="0" y="1295400"/>
            <a:ext cx="2057400" cy="457200"/>
          </a:xfrm>
          <a:prstGeom prst="rect">
            <a:avLst/>
          </a:prstGeom>
        </p:spPr>
        <p:txBody>
          <a:bodyPr lIns="91403" tIns="45702" rIns="91403" bIns="45702">
            <a:normAutofit/>
          </a:bodyPr>
          <a:lstStyle/>
          <a:p>
            <a:pPr defTabSz="914034" fontAlgn="auto">
              <a:lnSpc>
                <a:spcPct val="150000"/>
              </a:lnSpc>
              <a:spcBef>
                <a:spcPts val="1799"/>
              </a:spcBef>
              <a:spcAft>
                <a:spcPts val="0"/>
              </a:spcAft>
              <a:buClr>
                <a:schemeClr val="accent1"/>
              </a:buClr>
              <a:buSzPct val="80000"/>
              <a:defRPr/>
            </a:pPr>
            <a:r>
              <a:rPr lang="en-US" sz="1100" b="1" u="sng" cap="small" spc="200" dirty="0">
                <a:latin typeface="Arial" pitchFamily="34" charset="0"/>
                <a:ea typeface="+mj-ea"/>
                <a:cs typeface="Arial" pitchFamily="34" charset="0"/>
              </a:rPr>
              <a:t>Abstract</a:t>
            </a:r>
            <a:r>
              <a:rPr lang="en-US" sz="1400" b="1" u="sng" dirty="0">
                <a:solidFill>
                  <a:srgbClr val="000000">
                    <a:alpha val="50196"/>
                  </a:srgbClr>
                </a:solidFill>
                <a:latin typeface="+mn-lt"/>
              </a:rPr>
              <a:t>:</a:t>
            </a: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p:txBody>
      </p:sp>
      <p:pic>
        <p:nvPicPr>
          <p:cNvPr id="1035" name="Picture 11"/>
          <p:cNvPicPr>
            <a:picLocks noChangeAspect="1" noChangeArrowheads="1"/>
          </p:cNvPicPr>
          <p:nvPr/>
        </p:nvPicPr>
        <p:blipFill>
          <a:blip r:embed="rId5">
            <a:clrChange>
              <a:clrFrom>
                <a:srgbClr val="FFFFFF"/>
              </a:clrFrom>
              <a:clrTo>
                <a:srgbClr val="FFFFFF">
                  <a:alpha val="0"/>
                </a:srgbClr>
              </a:clrTo>
            </a:clrChange>
            <a:duotone>
              <a:schemeClr val="accent3">
                <a:shade val="45000"/>
                <a:satMod val="135000"/>
              </a:schemeClr>
              <a:prstClr val="white"/>
            </a:duotone>
          </a:blip>
          <a:srcRect/>
          <a:stretch>
            <a:fillRect/>
          </a:stretch>
        </p:blipFill>
        <p:spPr bwMode="auto">
          <a:xfrm>
            <a:off x="3810000" y="2209800"/>
            <a:ext cx="3810000" cy="2461260"/>
          </a:xfrm>
          <a:prstGeom prst="rect">
            <a:avLst/>
          </a:prstGeom>
          <a:noFill/>
          <a:ln w="9525">
            <a:noFill/>
            <a:miter lim="800000"/>
            <a:headEnd/>
            <a:tailEnd/>
          </a:ln>
          <a:effectLst/>
        </p:spPr>
      </p:pic>
      <p:sp>
        <p:nvSpPr>
          <p:cNvPr id="66" name="Rectangle 14"/>
          <p:cNvSpPr>
            <a:spLocks noChangeArrowheads="1"/>
          </p:cNvSpPr>
          <p:nvPr/>
        </p:nvSpPr>
        <p:spPr bwMode="auto">
          <a:xfrm>
            <a:off x="4953000" y="1143000"/>
            <a:ext cx="4038600" cy="1338792"/>
          </a:xfrm>
          <a:prstGeom prst="rect">
            <a:avLst/>
          </a:prstGeom>
          <a:noFill/>
          <a:ln>
            <a:headEnd/>
            <a:tailEnd/>
          </a:ln>
        </p:spPr>
        <p:style>
          <a:lnRef idx="2">
            <a:schemeClr val="accent3"/>
          </a:lnRef>
          <a:fillRef idx="1">
            <a:schemeClr val="lt1"/>
          </a:fillRef>
          <a:effectRef idx="0">
            <a:schemeClr val="accent3"/>
          </a:effectRef>
          <a:fontRef idx="minor">
            <a:schemeClr val="dk1"/>
          </a:fontRef>
        </p:style>
        <p:txBody>
          <a:bodyPr lIns="91403" tIns="45702" rIns="91403" bIns="45702" anchor="ctr">
            <a:spAutoFit/>
          </a:bodyPr>
          <a:lstStyle/>
          <a:p>
            <a:pPr defTabSz="914034">
              <a:tabLst>
                <a:tab pos="171381" algn="l"/>
              </a:tabLst>
              <a:defRPr/>
            </a:pPr>
            <a:r>
              <a:rPr lang="en-US" sz="800" u="sng" dirty="0">
                <a:solidFill>
                  <a:schemeClr val="tx1"/>
                </a:solidFill>
                <a:latin typeface="Arial Black" pitchFamily="34" charset="0"/>
                <a:ea typeface="Calibri" pitchFamily="34" charset="0"/>
                <a:cs typeface="Times New Roman" pitchFamily="18" charset="0"/>
              </a:rPr>
              <a:t>Koo </a:t>
            </a:r>
            <a:r>
              <a:rPr lang="en-US" sz="800" u="sng" dirty="0" err="1">
                <a:solidFill>
                  <a:schemeClr val="tx1"/>
                </a:solidFill>
                <a:latin typeface="Arial Black" pitchFamily="34" charset="0"/>
                <a:ea typeface="Calibri" pitchFamily="34" charset="0"/>
                <a:cs typeface="Times New Roman" pitchFamily="18" charset="0"/>
              </a:rPr>
              <a:t>Sar</a:t>
            </a:r>
            <a:r>
              <a:rPr lang="en-US" sz="800" u="sng" dirty="0">
                <a:solidFill>
                  <a:schemeClr val="tx1"/>
                </a:solidFill>
                <a:latin typeface="Arial Black" pitchFamily="34" charset="0"/>
                <a:ea typeface="Calibri" pitchFamily="34" charset="0"/>
                <a:cs typeface="Times New Roman" pitchFamily="18" charset="0"/>
              </a:rPr>
              <a:t> (Chinese/Eastern Asia)</a:t>
            </a:r>
          </a:p>
          <a:p>
            <a:pPr defTabSz="914034" eaLnBrk="0" hangingPunct="0">
              <a:buFontTx/>
              <a:buChar char="•"/>
              <a:tabLst>
                <a:tab pos="171381" algn="l"/>
              </a:tabLst>
              <a:defRPr/>
            </a:pPr>
            <a:r>
              <a:rPr lang="en-US" sz="600" b="1" u="sng" dirty="0">
                <a:solidFill>
                  <a:schemeClr val="tx1"/>
                </a:solidFill>
                <a:ea typeface="Calibri" pitchFamily="34" charset="0"/>
                <a:cs typeface="Times New Roman" pitchFamily="18" charset="0"/>
              </a:rPr>
              <a:t>CASE: </a:t>
            </a:r>
            <a:r>
              <a:rPr lang="en-US" sz="600" dirty="0"/>
              <a:t>February 19, 1997 (Connecticut)</a:t>
            </a:r>
          </a:p>
          <a:p>
            <a:pPr marL="112668" lvl="1" indent="-52367" defTabSz="914034" eaLnBrk="0" hangingPunct="0">
              <a:buFontTx/>
              <a:buChar char="•"/>
              <a:tabLst>
                <a:tab pos="171381" algn="l"/>
              </a:tabLst>
              <a:defRPr/>
            </a:pPr>
            <a:r>
              <a:rPr lang="en-US" sz="600" dirty="0"/>
              <a:t>A 33 year-old Cambodian woman was given a free lead-screening sponsored by a local community health promoter. Although she reported no symptoms of lead poisoning such as muscle pain, weakness, or headaches, her lead blood level was 44 </a:t>
            </a:r>
            <a:r>
              <a:rPr lang="es-US" sz="600" dirty="0" err="1"/>
              <a:t>ug</a:t>
            </a:r>
            <a:r>
              <a:rPr lang="es-US" sz="600" dirty="0"/>
              <a:t>/</a:t>
            </a:r>
            <a:r>
              <a:rPr lang="es-US" sz="600" dirty="0" err="1"/>
              <a:t>dL</a:t>
            </a:r>
            <a:r>
              <a:rPr lang="es-US" sz="600" dirty="0"/>
              <a:t>. </a:t>
            </a:r>
            <a:r>
              <a:rPr lang="es-US" sz="600" dirty="0" err="1"/>
              <a:t>For</a:t>
            </a:r>
            <a:r>
              <a:rPr lang="es-US" sz="600" dirty="0"/>
              <a:t> 3-4 </a:t>
            </a:r>
            <a:r>
              <a:rPr lang="es-US" sz="600" dirty="0" err="1"/>
              <a:t>years</a:t>
            </a:r>
            <a:r>
              <a:rPr lang="es-US" sz="600" dirty="0"/>
              <a:t>, </a:t>
            </a:r>
            <a:r>
              <a:rPr lang="es-US" sz="600" dirty="0" err="1"/>
              <a:t>she</a:t>
            </a:r>
            <a:r>
              <a:rPr lang="es-US" sz="600" dirty="0"/>
              <a:t> </a:t>
            </a:r>
            <a:r>
              <a:rPr lang="es-US" sz="600" dirty="0" err="1"/>
              <a:t>had</a:t>
            </a:r>
            <a:r>
              <a:rPr lang="es-US" sz="600" dirty="0"/>
              <a:t> </a:t>
            </a:r>
            <a:r>
              <a:rPr lang="es-US" sz="600" dirty="0" err="1"/>
              <a:t>taken</a:t>
            </a:r>
            <a:r>
              <a:rPr lang="es-US" sz="600" dirty="0"/>
              <a:t> 6 </a:t>
            </a:r>
            <a:r>
              <a:rPr lang="es-US" sz="600" b="1" u="sng" dirty="0" err="1"/>
              <a:t>Koo</a:t>
            </a:r>
            <a:r>
              <a:rPr lang="es-US" sz="600" b="1" u="sng" dirty="0"/>
              <a:t> </a:t>
            </a:r>
            <a:r>
              <a:rPr lang="es-US" sz="600" b="1" u="sng" dirty="0" err="1"/>
              <a:t>Sar</a:t>
            </a:r>
            <a:r>
              <a:rPr lang="es-US" sz="600" b="1" dirty="0"/>
              <a:t> </a:t>
            </a:r>
            <a:r>
              <a:rPr lang="es-US" sz="600" b="1" u="sng" dirty="0" err="1"/>
              <a:t>Pills</a:t>
            </a:r>
            <a:r>
              <a:rPr lang="es-US" sz="600" b="1" u="sng" dirty="0"/>
              <a:t> </a:t>
            </a:r>
            <a:r>
              <a:rPr lang="es-US" sz="600" dirty="0" err="1"/>
              <a:t>for</a:t>
            </a:r>
            <a:r>
              <a:rPr lang="es-US" sz="600" dirty="0"/>
              <a:t> </a:t>
            </a:r>
            <a:r>
              <a:rPr lang="es-US" sz="600" dirty="0" err="1"/>
              <a:t>seven</a:t>
            </a:r>
            <a:r>
              <a:rPr lang="es-US" sz="600" dirty="0"/>
              <a:t> </a:t>
            </a:r>
            <a:r>
              <a:rPr lang="es-US" sz="600" dirty="0" err="1"/>
              <a:t>days</a:t>
            </a:r>
            <a:r>
              <a:rPr lang="es-US" sz="600" dirty="0"/>
              <a:t> </a:t>
            </a:r>
            <a:r>
              <a:rPr lang="es-US" sz="600" dirty="0" err="1"/>
              <a:t>each</a:t>
            </a:r>
            <a:r>
              <a:rPr lang="es-US" sz="600" dirty="0"/>
              <a:t> </a:t>
            </a:r>
            <a:r>
              <a:rPr lang="es-US" sz="600" dirty="0" err="1"/>
              <a:t>month</a:t>
            </a:r>
            <a:r>
              <a:rPr lang="es-US" sz="600" dirty="0"/>
              <a:t> </a:t>
            </a:r>
            <a:r>
              <a:rPr lang="es-US" sz="600" dirty="0" err="1"/>
              <a:t>to</a:t>
            </a:r>
            <a:r>
              <a:rPr lang="es-US" sz="600" dirty="0"/>
              <a:t> </a:t>
            </a:r>
            <a:r>
              <a:rPr lang="es-US" sz="600" dirty="0" err="1"/>
              <a:t>help</a:t>
            </a:r>
            <a:r>
              <a:rPr lang="es-US" sz="600" dirty="0"/>
              <a:t> </a:t>
            </a:r>
            <a:r>
              <a:rPr lang="es-US" sz="600" dirty="0" err="1"/>
              <a:t>releave</a:t>
            </a:r>
            <a:r>
              <a:rPr lang="es-US" sz="600" dirty="0"/>
              <a:t> </a:t>
            </a:r>
            <a:r>
              <a:rPr lang="es-US" sz="600" dirty="0" err="1"/>
              <a:t>menstural</a:t>
            </a:r>
            <a:r>
              <a:rPr lang="es-US" sz="600" b="1" u="sng" dirty="0"/>
              <a:t> </a:t>
            </a:r>
            <a:r>
              <a:rPr lang="es-US" sz="600" dirty="0"/>
              <a:t>cramping.</a:t>
            </a:r>
            <a:r>
              <a:rPr lang="es-US" sz="600" baseline="30000" dirty="0"/>
              <a:t>9</a:t>
            </a:r>
          </a:p>
          <a:p>
            <a:pPr defTabSz="914034" eaLnBrk="0" hangingPunct="0">
              <a:buFontTx/>
              <a:buChar char="•"/>
              <a:tabLst>
                <a:tab pos="171381" algn="l"/>
              </a:tabLst>
              <a:defRPr/>
            </a:pPr>
            <a:r>
              <a:rPr lang="en-US" sz="700" b="1" i="1" u="sng" dirty="0">
                <a:solidFill>
                  <a:schemeClr val="tx1"/>
                </a:solidFill>
                <a:effectLst>
                  <a:glow rad="139700">
                    <a:srgbClr val="ECB20E"/>
                  </a:glow>
                </a:effectLst>
                <a:ea typeface="Calibri" pitchFamily="34" charset="0"/>
                <a:cs typeface="Times New Roman" pitchFamily="18" charset="0"/>
              </a:rPr>
              <a:t>What Clinicians and Patients NEED to know:</a:t>
            </a:r>
          </a:p>
          <a:p>
            <a:pPr marL="115842" indent="-61888" defTabSz="914034" fontAlgn="auto">
              <a:spcBef>
                <a:spcPts val="0"/>
              </a:spcBef>
              <a:spcAft>
                <a:spcPts val="0"/>
              </a:spcAft>
              <a:buFont typeface="Arial" pitchFamily="34" charset="0"/>
              <a:buChar char="•"/>
              <a:defRPr/>
            </a:pPr>
            <a:r>
              <a:rPr lang="en-US" sz="600" b="1" u="sng" dirty="0"/>
              <a:t>Koo </a:t>
            </a:r>
            <a:r>
              <a:rPr lang="en-US" sz="600" b="1" u="sng" dirty="0" err="1"/>
              <a:t>Sar</a:t>
            </a:r>
            <a:r>
              <a:rPr lang="en-US" sz="600" b="1" u="sng" dirty="0"/>
              <a:t> Pills:</a:t>
            </a:r>
            <a:r>
              <a:rPr lang="en-US" sz="600" dirty="0"/>
              <a:t> Red pills generally used in China for menstrual cramping and excessive bleeding. Lead is not listed as an ingredient, but it used in the red pill colorant.</a:t>
            </a:r>
            <a:r>
              <a:rPr lang="en-US" sz="600" baseline="30000" dirty="0"/>
              <a:t>9</a:t>
            </a:r>
            <a:endParaRPr lang="en-US" sz="600" dirty="0"/>
          </a:p>
          <a:p>
            <a:pPr marL="115842" indent="-61888" defTabSz="914034" fontAlgn="auto">
              <a:spcBef>
                <a:spcPts val="0"/>
              </a:spcBef>
              <a:spcAft>
                <a:spcPts val="0"/>
              </a:spcAft>
              <a:buFont typeface="Arial" pitchFamily="34" charset="0"/>
              <a:buChar char="•"/>
              <a:defRPr/>
            </a:pPr>
            <a:r>
              <a:rPr lang="en-US" sz="600" dirty="0"/>
              <a:t>Other dangerous Chinese folk medicines are </a:t>
            </a:r>
            <a:r>
              <a:rPr lang="en-US" sz="600" b="1" u="sng" dirty="0" err="1"/>
              <a:t>Ba</a:t>
            </a:r>
            <a:r>
              <a:rPr lang="en-US" sz="600" b="1" u="sng" dirty="0"/>
              <a:t>-Baw San</a:t>
            </a:r>
            <a:r>
              <a:rPr lang="en-US" sz="600" dirty="0"/>
              <a:t> (which is commonly used for colic and pacifying young children) and </a:t>
            </a:r>
            <a:r>
              <a:rPr lang="en-US" sz="600" b="1" u="sng" dirty="0"/>
              <a:t>Po Ying Tan</a:t>
            </a:r>
            <a:r>
              <a:rPr lang="en-US" sz="600" dirty="0"/>
              <a:t> ( which contains 7.5 mg of lead per dose, and is used for various aliments).</a:t>
            </a:r>
            <a:r>
              <a:rPr lang="en-US" sz="600" baseline="30000" dirty="0"/>
              <a:t>2</a:t>
            </a:r>
          </a:p>
          <a:p>
            <a:pPr marL="115842" indent="-61888" defTabSz="914034" fontAlgn="auto">
              <a:spcBef>
                <a:spcPts val="0"/>
              </a:spcBef>
              <a:spcAft>
                <a:spcPts val="0"/>
              </a:spcAft>
              <a:buFont typeface="Arial" pitchFamily="34" charset="0"/>
              <a:buChar char="•"/>
              <a:defRPr/>
            </a:pPr>
            <a:r>
              <a:rPr lang="en-US" sz="600" b="1" u="sng" dirty="0"/>
              <a:t>HAZARDS: </a:t>
            </a:r>
            <a:r>
              <a:rPr lang="en-US" sz="600" dirty="0"/>
              <a:t>For an adult , a blood lead level of 44 </a:t>
            </a:r>
            <a:r>
              <a:rPr lang="es-US" sz="600" dirty="0" err="1"/>
              <a:t>ug</a:t>
            </a:r>
            <a:r>
              <a:rPr lang="es-US" sz="600" dirty="0"/>
              <a:t>/</a:t>
            </a:r>
            <a:r>
              <a:rPr lang="es-US" sz="600" dirty="0" err="1"/>
              <a:t>dL</a:t>
            </a:r>
            <a:r>
              <a:rPr lang="es-US" sz="600" dirty="0"/>
              <a:t> </a:t>
            </a:r>
            <a:r>
              <a:rPr lang="es-US" sz="600" dirty="0" err="1"/>
              <a:t>will</a:t>
            </a:r>
            <a:r>
              <a:rPr lang="es-US" sz="600" dirty="0"/>
              <a:t> </a:t>
            </a:r>
            <a:r>
              <a:rPr lang="es-US" sz="600" dirty="0" err="1"/>
              <a:t>potentially</a:t>
            </a:r>
            <a:r>
              <a:rPr lang="es-US" sz="600" dirty="0"/>
              <a:t> cause </a:t>
            </a:r>
            <a:r>
              <a:rPr lang="en-US" sz="600" dirty="0"/>
              <a:t>Hypertension</a:t>
            </a:r>
            <a:r>
              <a:rPr lang="es-US" sz="600" dirty="0"/>
              <a:t>, anemia, </a:t>
            </a:r>
            <a:r>
              <a:rPr lang="es-US" sz="600" dirty="0" err="1"/>
              <a:t>hearing</a:t>
            </a:r>
            <a:r>
              <a:rPr lang="es-US" sz="600" dirty="0"/>
              <a:t> </a:t>
            </a:r>
            <a:r>
              <a:rPr lang="es-US" sz="600" dirty="0" err="1"/>
              <a:t>loss</a:t>
            </a:r>
            <a:r>
              <a:rPr lang="es-US" sz="600" dirty="0"/>
              <a:t>, </a:t>
            </a:r>
            <a:r>
              <a:rPr lang="es-US" sz="600" dirty="0" err="1"/>
              <a:t>kidney</a:t>
            </a:r>
            <a:r>
              <a:rPr lang="es-US" sz="600" dirty="0"/>
              <a:t> </a:t>
            </a:r>
            <a:r>
              <a:rPr lang="es-US" sz="600" dirty="0" err="1"/>
              <a:t>damage,infertility</a:t>
            </a:r>
            <a:r>
              <a:rPr lang="es-US" sz="600" dirty="0"/>
              <a:t> in </a:t>
            </a:r>
            <a:r>
              <a:rPr lang="es-US" sz="600" dirty="0" err="1"/>
              <a:t>men</a:t>
            </a:r>
            <a:r>
              <a:rPr lang="es-US" sz="600" dirty="0"/>
              <a:t>, and </a:t>
            </a:r>
            <a:r>
              <a:rPr lang="es-US" sz="600" dirty="0" err="1"/>
              <a:t>nerve</a:t>
            </a:r>
            <a:r>
              <a:rPr lang="es-US" sz="600" dirty="0"/>
              <a:t> problems.</a:t>
            </a:r>
            <a:r>
              <a:rPr lang="es-US" sz="600" baseline="30000" dirty="0"/>
              <a:t>12</a:t>
            </a:r>
            <a:endParaRPr lang="en-US" sz="600" dirty="0">
              <a:solidFill>
                <a:schemeClr val="tx1"/>
              </a:solidFill>
              <a:latin typeface="Arial" pitchFamily="34" charset="0"/>
              <a:cs typeface="Arial" pitchFamily="34" charset="0"/>
            </a:endParaRPr>
          </a:p>
        </p:txBody>
      </p:sp>
      <p:sp>
        <p:nvSpPr>
          <p:cNvPr id="68" name="Oval 67"/>
          <p:cNvSpPr/>
          <p:nvPr/>
        </p:nvSpPr>
        <p:spPr>
          <a:xfrm>
            <a:off x="3962400" y="32766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0" name="Oval 69"/>
          <p:cNvSpPr/>
          <p:nvPr/>
        </p:nvSpPr>
        <p:spPr>
          <a:xfrm>
            <a:off x="6096000" y="32004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2" name="Oval 71"/>
          <p:cNvSpPr/>
          <p:nvPr/>
        </p:nvSpPr>
        <p:spPr>
          <a:xfrm>
            <a:off x="5486400" y="41148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1" name="Oval 70"/>
          <p:cNvSpPr/>
          <p:nvPr/>
        </p:nvSpPr>
        <p:spPr>
          <a:xfrm>
            <a:off x="5715000" y="27432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4" name="Oval 73"/>
          <p:cNvSpPr/>
          <p:nvPr/>
        </p:nvSpPr>
        <p:spPr>
          <a:xfrm>
            <a:off x="7162800" y="28956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3" name="Oval 72"/>
          <p:cNvSpPr/>
          <p:nvPr/>
        </p:nvSpPr>
        <p:spPr>
          <a:xfrm>
            <a:off x="7315200" y="28194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5" name="Oval 74"/>
          <p:cNvSpPr/>
          <p:nvPr/>
        </p:nvSpPr>
        <p:spPr>
          <a:xfrm>
            <a:off x="4114800" y="25908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6" name="Oval 75"/>
          <p:cNvSpPr/>
          <p:nvPr/>
        </p:nvSpPr>
        <p:spPr>
          <a:xfrm>
            <a:off x="7010400" y="27432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77" name="Rectangle 14"/>
          <p:cNvSpPr>
            <a:spLocks noChangeArrowheads="1"/>
          </p:cNvSpPr>
          <p:nvPr/>
        </p:nvSpPr>
        <p:spPr bwMode="auto">
          <a:xfrm>
            <a:off x="0" y="1600200"/>
            <a:ext cx="1905000" cy="2862263"/>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lIns="91403" tIns="45702" rIns="91403" bIns="45702" anchor="ctr">
            <a:spAutoFit/>
          </a:bodyPr>
          <a:lstStyle/>
          <a:p>
            <a:pPr defTabSz="914034">
              <a:spcBef>
                <a:spcPts val="0"/>
              </a:spcBef>
              <a:spcAft>
                <a:spcPts val="0"/>
              </a:spcAft>
              <a:defRPr/>
            </a:pPr>
            <a:r>
              <a:rPr lang="en-US" sz="900" dirty="0"/>
              <a:t>The use of traditional medicine, while generally common abroad, is becoming increasingly popular in the globalized society of the U.S. This project works to provide important and necessary awareness concerning the dangers of lead toxicity associated with many ethnic remedies. Unfortunately, many cases involving lead-containing folk medicines go unobserved and untreated due to ambiguous symptoms and unaware healthcare personnel. The purpose of this  research, with detailed case studies, is to introduce healthcare providers and the public to the most common leaded folk medicines, as well as to provide an idea of the most at-risk locations in the U.S. </a:t>
            </a:r>
            <a:endParaRPr lang="en-US" sz="600" dirty="0">
              <a:solidFill>
                <a:schemeClr val="tx1"/>
              </a:solidFill>
              <a:latin typeface="Arial" pitchFamily="34" charset="0"/>
              <a:cs typeface="Arial" pitchFamily="34" charset="0"/>
            </a:endParaRPr>
          </a:p>
        </p:txBody>
      </p:sp>
      <p:sp>
        <p:nvSpPr>
          <p:cNvPr id="14359" name="Rectangle 17"/>
          <p:cNvSpPr>
            <a:spLocks noChangeArrowheads="1"/>
          </p:cNvSpPr>
          <p:nvPr/>
        </p:nvSpPr>
        <p:spPr bwMode="auto">
          <a:xfrm>
            <a:off x="2590800" y="5657850"/>
            <a:ext cx="6553200" cy="1200150"/>
          </a:xfrm>
          <a:prstGeom prst="rect">
            <a:avLst/>
          </a:prstGeom>
          <a:noFill/>
          <a:ln w="9525">
            <a:noFill/>
            <a:miter lim="800000"/>
            <a:headEnd/>
            <a:tailEnd/>
          </a:ln>
        </p:spPr>
        <p:txBody>
          <a:bodyPr lIns="91403" tIns="45702" rIns="91403" bIns="45702" anchor="ctr">
            <a:spAutoFit/>
          </a:bodyPr>
          <a:lstStyle/>
          <a:p>
            <a:pPr>
              <a:tabLst>
                <a:tab pos="169863" algn="l"/>
              </a:tabLst>
            </a:pPr>
            <a:r>
              <a:rPr lang="en-US" sz="900">
                <a:latin typeface="Calibri" pitchFamily="34" charset="0"/>
              </a:rPr>
              <a:t>As seen from the above cases, there is a definite need for increased education about traditional medicines and their possible toxicity. Traditional medicine accounts for about 30 percent of all childhood lead poisoning cases in the U.S.</a:t>
            </a:r>
            <a:r>
              <a:rPr lang="en-US" sz="900" baseline="30000">
                <a:latin typeface="Calibri" pitchFamily="34" charset="0"/>
              </a:rPr>
              <a:t>8</a:t>
            </a:r>
            <a:r>
              <a:rPr lang="en-US" sz="900">
                <a:latin typeface="Calibri" pitchFamily="34" charset="0"/>
              </a:rPr>
              <a:t>. Unfortunately, because only 14 percent of children are tested for lead nationwide, this number may be artificially low. According to the Journal of Current Drug Safety</a:t>
            </a:r>
            <a:r>
              <a:rPr lang="en-US" sz="900" baseline="30000">
                <a:latin typeface="Calibri" pitchFamily="34" charset="0"/>
              </a:rPr>
              <a:t>2</a:t>
            </a:r>
            <a:r>
              <a:rPr lang="en-US" sz="900">
                <a:latin typeface="Calibri" pitchFamily="34" charset="0"/>
              </a:rPr>
              <a:t>, the top two reasons that most toxic folk medicine cases go unreported are ignorance on the part of many clinicians about the use of traditional medicines, and the of patients’ lack of awareness about toxins in the medicines they are using. As seen from the paylooah case above, the signs and symptoms of lead encephalopathy are often non-specific and will go unnoticed if healthcare providers and the public are not made aware of its possibility. With the use of culturally appropriate educational efforts and greater communication between doctor and patient, many of the potential health risks posed by these lead-bearing remedies can be avoided or abolished.</a:t>
            </a:r>
            <a:endParaRPr lang="en-US" sz="900">
              <a:cs typeface="Arial" charset="0"/>
            </a:endParaRPr>
          </a:p>
        </p:txBody>
      </p:sp>
      <p:sp>
        <p:nvSpPr>
          <p:cNvPr id="80" name="Text Placeholder 6"/>
          <p:cNvSpPr txBox="1">
            <a:spLocks/>
          </p:cNvSpPr>
          <p:nvPr/>
        </p:nvSpPr>
        <p:spPr>
          <a:xfrm>
            <a:off x="0" y="4800600"/>
            <a:ext cx="1905000" cy="2057400"/>
          </a:xfrm>
          <a:prstGeom prst="rect">
            <a:avLst/>
          </a:prstGeom>
        </p:spPr>
        <p:txBody>
          <a:bodyPr lIns="91403" tIns="45702" rIns="91403" bIns="45702">
            <a:normAutofit/>
          </a:bodyPr>
          <a:lstStyle/>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u="sng"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a:p>
            <a:pPr defTabSz="914034" fontAlgn="auto">
              <a:lnSpc>
                <a:spcPct val="150000"/>
              </a:lnSpc>
              <a:spcBef>
                <a:spcPts val="1799"/>
              </a:spcBef>
              <a:spcAft>
                <a:spcPts val="0"/>
              </a:spcAft>
              <a:buClr>
                <a:schemeClr val="accent1"/>
              </a:buClr>
              <a:buSzPct val="80000"/>
              <a:defRPr/>
            </a:pPr>
            <a:endParaRPr lang="en-US" sz="1400" b="1" dirty="0">
              <a:solidFill>
                <a:srgbClr val="000000">
                  <a:alpha val="50196"/>
                </a:srgbClr>
              </a:solidFill>
              <a:latin typeface="+mn-lt"/>
            </a:endParaRPr>
          </a:p>
        </p:txBody>
      </p:sp>
      <p:sp>
        <p:nvSpPr>
          <p:cNvPr id="14361" name="Rectangle 82"/>
          <p:cNvSpPr>
            <a:spLocks noChangeArrowheads="1"/>
          </p:cNvSpPr>
          <p:nvPr/>
        </p:nvSpPr>
        <p:spPr bwMode="auto">
          <a:xfrm>
            <a:off x="0" y="4876800"/>
            <a:ext cx="1752600" cy="1892300"/>
          </a:xfrm>
          <a:prstGeom prst="rect">
            <a:avLst/>
          </a:prstGeom>
          <a:noFill/>
          <a:ln w="9525">
            <a:noFill/>
            <a:miter lim="800000"/>
            <a:headEnd/>
            <a:tailEnd/>
          </a:ln>
        </p:spPr>
        <p:txBody>
          <a:bodyPr lIns="91403" tIns="45702" rIns="91403" bIns="45702">
            <a:spAutoFit/>
          </a:bodyPr>
          <a:lstStyle/>
          <a:p>
            <a:r>
              <a:rPr lang="en-US" sz="900">
                <a:latin typeface="Calibri" pitchFamily="34" charset="0"/>
              </a:rPr>
              <a:t>According</a:t>
            </a:r>
            <a:r>
              <a:rPr lang="es-US" sz="900">
                <a:latin typeface="Calibri" pitchFamily="34" charset="0"/>
              </a:rPr>
              <a:t> to </a:t>
            </a:r>
            <a:r>
              <a:rPr lang="en-US" sz="900">
                <a:latin typeface="Calibri" pitchFamily="34" charset="0"/>
              </a:rPr>
              <a:t>the World Health Organization, “traditional </a:t>
            </a:r>
            <a:r>
              <a:rPr lang="es-US" sz="900">
                <a:latin typeface="Calibri" pitchFamily="34" charset="0"/>
              </a:rPr>
              <a:t>medicine </a:t>
            </a:r>
            <a:r>
              <a:rPr lang="en-US" sz="900">
                <a:latin typeface="Calibri" pitchFamily="34" charset="0"/>
              </a:rPr>
              <a:t>refers to health practices, approaches, knowledge and beliefs incorporating plant, </a:t>
            </a:r>
            <a:r>
              <a:rPr lang="es-US" sz="900">
                <a:latin typeface="Calibri" pitchFamily="34" charset="0"/>
              </a:rPr>
              <a:t>animal and mineral </a:t>
            </a:r>
            <a:r>
              <a:rPr lang="en-US" sz="900">
                <a:latin typeface="Calibri" pitchFamily="34" charset="0"/>
              </a:rPr>
              <a:t>based medicines, spiritual therapies, manual techniques and exercises, applied singularly or in combination to treat, diagnose and prevent illnesses or maintain</a:t>
            </a:r>
            <a:r>
              <a:rPr lang="es-US" sz="900">
                <a:latin typeface="Calibri" pitchFamily="34" charset="0"/>
              </a:rPr>
              <a:t> well-being”</a:t>
            </a:r>
            <a:r>
              <a:rPr lang="es-US" sz="900" baseline="30000">
                <a:latin typeface="Calibri" pitchFamily="34" charset="0"/>
              </a:rPr>
              <a:t>1</a:t>
            </a:r>
            <a:r>
              <a:rPr lang="es-US" sz="900">
                <a:latin typeface="Calibri" pitchFamily="34" charset="0"/>
              </a:rPr>
              <a:t>. </a:t>
            </a:r>
            <a:endParaRPr lang="en-US" sz="900">
              <a:latin typeface="Calibri" pitchFamily="34" charset="0"/>
            </a:endParaRPr>
          </a:p>
        </p:txBody>
      </p:sp>
      <p:sp>
        <p:nvSpPr>
          <p:cNvPr id="78" name="Oval 77"/>
          <p:cNvSpPr/>
          <p:nvPr/>
        </p:nvSpPr>
        <p:spPr>
          <a:xfrm>
            <a:off x="2895600" y="5486400"/>
            <a:ext cx="76200" cy="762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14363" name="TextBox 85"/>
          <p:cNvSpPr txBox="1">
            <a:spLocks noChangeArrowheads="1"/>
          </p:cNvSpPr>
          <p:nvPr/>
        </p:nvSpPr>
        <p:spPr bwMode="auto">
          <a:xfrm>
            <a:off x="2971800" y="5410200"/>
            <a:ext cx="3810000" cy="246063"/>
          </a:xfrm>
          <a:prstGeom prst="rect">
            <a:avLst/>
          </a:prstGeom>
          <a:noFill/>
          <a:ln w="9525">
            <a:noFill/>
            <a:miter lim="800000"/>
            <a:headEnd/>
            <a:tailEnd/>
          </a:ln>
        </p:spPr>
        <p:txBody>
          <a:bodyPr lIns="91403" tIns="45702" rIns="91403" bIns="45702">
            <a:spAutoFit/>
          </a:bodyPr>
          <a:lstStyle/>
          <a:p>
            <a:r>
              <a:rPr lang="en-US" sz="500">
                <a:latin typeface="Calibri" pitchFamily="34" charset="0"/>
              </a:rPr>
              <a:t>These symbols designate states that  I have found research reporting  lead poisoning due to traditional medicine use. The normal blood level of an adult is  &lt;20µg/dl and for children &lt;10 µg/dl.</a:t>
            </a:r>
            <a:r>
              <a:rPr lang="en-US" sz="500" baseline="30000">
                <a:latin typeface="Calibri" pitchFamily="34" charset="0"/>
              </a:rPr>
              <a:t>11</a:t>
            </a:r>
          </a:p>
        </p:txBody>
      </p:sp>
      <p:sp>
        <p:nvSpPr>
          <p:cNvPr id="88" name="Oval 87"/>
          <p:cNvSpPr/>
          <p:nvPr/>
        </p:nvSpPr>
        <p:spPr>
          <a:xfrm>
            <a:off x="4648200" y="32004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sp>
        <p:nvSpPr>
          <p:cNvPr id="89" name="Oval 88"/>
          <p:cNvSpPr/>
          <p:nvPr/>
        </p:nvSpPr>
        <p:spPr>
          <a:xfrm>
            <a:off x="7162800" y="2590800"/>
            <a:ext cx="152400" cy="152400"/>
          </a:xfrm>
          <a:prstGeom prst="ellipse">
            <a:avLst/>
          </a:prstGeom>
          <a:solidFill>
            <a:schemeClr val="tx2">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anchor="ctr"/>
          <a:lstStyle/>
          <a:p>
            <a:pPr algn="ctr" defTabSz="914034" fontAlgn="auto">
              <a:spcBef>
                <a:spcPts val="0"/>
              </a:spcBef>
              <a:spcAft>
                <a:spcPts val="0"/>
              </a:spcAft>
              <a:defRPr/>
            </a:pPr>
            <a:endParaRPr lang="en-US"/>
          </a:p>
        </p:txBody>
      </p:sp>
      <p:cxnSp>
        <p:nvCxnSpPr>
          <p:cNvPr id="97" name="Straight Arrow Connector 96"/>
          <p:cNvCxnSpPr>
            <a:stCxn id="73" idx="0"/>
          </p:cNvCxnSpPr>
          <p:nvPr/>
        </p:nvCxnSpPr>
        <p:spPr>
          <a:xfrm rot="5400000" flipH="1" flipV="1">
            <a:off x="7467600" y="2362200"/>
            <a:ext cx="381000" cy="533400"/>
          </a:xfrm>
          <a:prstGeom prst="straightConnector1">
            <a:avLst/>
          </a:prstGeom>
          <a:ln>
            <a:prstDash val="sysDash"/>
            <a:tailEnd type="arrow"/>
          </a:ln>
        </p:spPr>
        <p:style>
          <a:lnRef idx="1">
            <a:schemeClr val="dk1"/>
          </a:lnRef>
          <a:fillRef idx="0">
            <a:schemeClr val="dk1"/>
          </a:fillRef>
          <a:effectRef idx="0">
            <a:schemeClr val="dk1"/>
          </a:effectRef>
          <a:fontRef idx="minor">
            <a:schemeClr val="tx1"/>
          </a:fontRef>
        </p:style>
      </p:cxnSp>
      <p:sp>
        <p:nvSpPr>
          <p:cNvPr id="1038" name="Rectangle 14"/>
          <p:cNvSpPr>
            <a:spLocks noChangeArrowheads="1"/>
          </p:cNvSpPr>
          <p:nvPr/>
        </p:nvSpPr>
        <p:spPr bwMode="auto">
          <a:xfrm>
            <a:off x="1905000" y="1143000"/>
            <a:ext cx="2133600" cy="2077455"/>
          </a:xfrm>
          <a:prstGeom prst="rect">
            <a:avLst/>
          </a:prstGeom>
          <a:noFill/>
          <a:ln>
            <a:headEnd/>
            <a:tailEnd/>
          </a:ln>
        </p:spPr>
        <p:style>
          <a:lnRef idx="2">
            <a:schemeClr val="accent3"/>
          </a:lnRef>
          <a:fillRef idx="1">
            <a:schemeClr val="lt1"/>
          </a:fillRef>
          <a:effectRef idx="0">
            <a:schemeClr val="accent3"/>
          </a:effectRef>
          <a:fontRef idx="minor">
            <a:schemeClr val="dk1"/>
          </a:fontRef>
        </p:style>
        <p:txBody>
          <a:bodyPr lIns="91403" tIns="45702" rIns="91403" bIns="45702" anchor="ctr">
            <a:spAutoFit/>
          </a:bodyPr>
          <a:lstStyle/>
          <a:p>
            <a:pPr defTabSz="914034">
              <a:tabLst>
                <a:tab pos="171381" algn="l"/>
              </a:tabLst>
              <a:defRPr/>
            </a:pPr>
            <a:r>
              <a:rPr lang="en-US" sz="800" u="sng" dirty="0" err="1">
                <a:solidFill>
                  <a:schemeClr val="tx1"/>
                </a:solidFill>
                <a:latin typeface="Arial Black" pitchFamily="34" charset="0"/>
                <a:ea typeface="Calibri" pitchFamily="34" charset="0"/>
                <a:cs typeface="Times New Roman" pitchFamily="18" charset="0"/>
              </a:rPr>
              <a:t>Paylooah</a:t>
            </a:r>
            <a:r>
              <a:rPr lang="en-US" sz="800" u="sng" dirty="0">
                <a:solidFill>
                  <a:schemeClr val="tx1"/>
                </a:solidFill>
                <a:latin typeface="Arial Black" pitchFamily="34" charset="0"/>
                <a:ea typeface="Calibri" pitchFamily="34" charset="0"/>
                <a:cs typeface="Times New Roman" pitchFamily="18" charset="0"/>
              </a:rPr>
              <a:t> (Southeast Asia)</a:t>
            </a:r>
          </a:p>
          <a:p>
            <a:pPr defTabSz="914034" eaLnBrk="0" hangingPunct="0">
              <a:buFontTx/>
              <a:buChar char="•"/>
              <a:tabLst>
                <a:tab pos="171381" algn="l"/>
              </a:tabLst>
              <a:defRPr/>
            </a:pPr>
            <a:r>
              <a:rPr lang="en-US" sz="600" b="1" u="sng" dirty="0">
                <a:solidFill>
                  <a:schemeClr val="tx1"/>
                </a:solidFill>
                <a:ea typeface="Calibri" pitchFamily="34" charset="0"/>
                <a:cs typeface="Times New Roman" pitchFamily="18" charset="0"/>
              </a:rPr>
              <a:t>CASE:</a:t>
            </a:r>
            <a:r>
              <a:rPr lang="en-US" sz="600" b="1" dirty="0">
                <a:solidFill>
                  <a:schemeClr val="tx1"/>
                </a:solidFill>
                <a:ea typeface="Calibri" pitchFamily="34" charset="0"/>
                <a:cs typeface="Times New Roman" pitchFamily="18" charset="0"/>
              </a:rPr>
              <a:t> </a:t>
            </a:r>
            <a:r>
              <a:rPr lang="en-US" sz="600" dirty="0">
                <a:solidFill>
                  <a:schemeClr val="tx1"/>
                </a:solidFill>
                <a:ea typeface="Calibri" pitchFamily="34" charset="0"/>
                <a:cs typeface="Times New Roman" pitchFamily="18" charset="0"/>
              </a:rPr>
              <a:t>May 3, 1983; St. Paul, Minnesota</a:t>
            </a:r>
            <a:endParaRPr lang="en-US" sz="600" dirty="0">
              <a:solidFill>
                <a:schemeClr val="tx1"/>
              </a:solidFill>
              <a:latin typeface="Arial" pitchFamily="34" charset="0"/>
              <a:cs typeface="Arial" pitchFamily="34" charset="0"/>
            </a:endParaRPr>
          </a:p>
          <a:p>
            <a:pPr marL="114254" lvl="1" indent="-55541" defTabSz="914034" eaLnBrk="0" hangingPunct="0">
              <a:buFontTx/>
              <a:buChar char="•"/>
              <a:tabLst>
                <a:tab pos="226922" algn="l"/>
              </a:tabLst>
              <a:defRPr/>
            </a:pPr>
            <a:r>
              <a:rPr lang="en-US" sz="600" dirty="0">
                <a:solidFill>
                  <a:schemeClr val="tx1"/>
                </a:solidFill>
                <a:ea typeface="Calibri" pitchFamily="34" charset="0"/>
                <a:cs typeface="Times New Roman" pitchFamily="18" charset="0"/>
              </a:rPr>
              <a:t>A 6-month-old Hmong girl from northern Laos was found to have a blood lead level of 60 </a:t>
            </a:r>
            <a:r>
              <a:rPr lang="en-US" sz="600" dirty="0" err="1">
                <a:solidFill>
                  <a:schemeClr val="tx1"/>
                </a:solidFill>
                <a:ea typeface="Calibri" pitchFamily="34" charset="0"/>
                <a:cs typeface="Times New Roman" pitchFamily="18" charset="0"/>
              </a:rPr>
              <a:t>ug</a:t>
            </a:r>
            <a:r>
              <a:rPr lang="en-US" sz="600" dirty="0">
                <a:solidFill>
                  <a:schemeClr val="tx1"/>
                </a:solidFill>
                <a:ea typeface="Calibri" pitchFamily="34" charset="0"/>
                <a:cs typeface="Times New Roman" pitchFamily="18" charset="0"/>
              </a:rPr>
              <a:t>/dl. She presented with no signs of lead poisoning and all of her physical examinations were asymptomatic. Physicians were only made aware of the lead poisoning by blood testing and X-ray films. After detailed questioning ,it was revealed that her parents had given the baby </a:t>
            </a:r>
            <a:r>
              <a:rPr lang="en-US" sz="600" b="1" u="sng" dirty="0" err="1">
                <a:solidFill>
                  <a:schemeClr val="tx1"/>
                </a:solidFill>
                <a:ea typeface="Calibri" pitchFamily="34" charset="0"/>
                <a:cs typeface="Times New Roman" pitchFamily="18" charset="0"/>
              </a:rPr>
              <a:t>paylooah</a:t>
            </a:r>
            <a:r>
              <a:rPr lang="en-US" sz="600" dirty="0">
                <a:solidFill>
                  <a:schemeClr val="tx1"/>
                </a:solidFill>
                <a:ea typeface="Calibri" pitchFamily="34" charset="0"/>
                <a:cs typeface="Times New Roman" pitchFamily="18" charset="0"/>
              </a:rPr>
              <a:t> as a cure for a previous high fever.</a:t>
            </a:r>
            <a:r>
              <a:rPr lang="en-US" sz="600" baseline="30000" dirty="0">
                <a:solidFill>
                  <a:schemeClr val="tx1"/>
                </a:solidFill>
                <a:ea typeface="Calibri" pitchFamily="34" charset="0"/>
                <a:cs typeface="Times New Roman" pitchFamily="18" charset="0"/>
              </a:rPr>
              <a:t>6</a:t>
            </a:r>
            <a:endParaRPr lang="en-US" sz="700" baseline="30000" dirty="0">
              <a:solidFill>
                <a:schemeClr val="tx1"/>
              </a:solidFill>
              <a:ea typeface="Calibri" pitchFamily="34" charset="0"/>
              <a:cs typeface="Times New Roman" pitchFamily="18" charset="0"/>
            </a:endParaRPr>
          </a:p>
          <a:p>
            <a:pPr defTabSz="914034" eaLnBrk="0" hangingPunct="0">
              <a:buFontTx/>
              <a:buChar char="•"/>
              <a:tabLst>
                <a:tab pos="171381" algn="l"/>
              </a:tabLst>
              <a:defRPr/>
            </a:pPr>
            <a:r>
              <a:rPr lang="en-US" sz="700" b="1" i="1" u="sng" dirty="0">
                <a:solidFill>
                  <a:schemeClr val="tx1"/>
                </a:solidFill>
                <a:effectLst>
                  <a:glow rad="139700">
                    <a:srgbClr val="ECB20E"/>
                  </a:glow>
                </a:effectLst>
                <a:ea typeface="Calibri" pitchFamily="34" charset="0"/>
                <a:cs typeface="Times New Roman" pitchFamily="18" charset="0"/>
              </a:rPr>
              <a:t>What Clinicians and Patients NEED to Know:</a:t>
            </a:r>
          </a:p>
          <a:p>
            <a:pPr marL="114254" indent="-55541" defTabSz="914034" eaLnBrk="0" hangingPunct="0">
              <a:buFontTx/>
              <a:buChar char="•"/>
              <a:tabLst>
                <a:tab pos="171381" algn="l"/>
              </a:tabLst>
              <a:defRPr/>
            </a:pPr>
            <a:r>
              <a:rPr lang="en-US" sz="600" b="1" u="sng" dirty="0" err="1">
                <a:solidFill>
                  <a:schemeClr val="tx1"/>
                </a:solidFill>
                <a:ea typeface="Calibri" pitchFamily="34" charset="0"/>
                <a:cs typeface="Times New Roman" pitchFamily="18" charset="0"/>
              </a:rPr>
              <a:t>Paylooah</a:t>
            </a:r>
            <a:r>
              <a:rPr lang="en-US" sz="600" dirty="0">
                <a:solidFill>
                  <a:schemeClr val="tx1"/>
                </a:solidFill>
                <a:ea typeface="Calibri" pitchFamily="34" charset="0"/>
                <a:cs typeface="Times New Roman" pitchFamily="18" charset="0"/>
              </a:rPr>
              <a:t>: a red powder used in Southeast Asia to cure fevers and rashes in infants. It has a lead concentration of 8% by mass. </a:t>
            </a:r>
            <a:r>
              <a:rPr lang="en-US" sz="600" baseline="30000" dirty="0">
                <a:solidFill>
                  <a:schemeClr val="tx1"/>
                </a:solidFill>
                <a:ea typeface="Calibri" pitchFamily="34" charset="0"/>
                <a:cs typeface="Times New Roman" pitchFamily="18" charset="0"/>
              </a:rPr>
              <a:t>6</a:t>
            </a:r>
            <a:endParaRPr lang="en-US" sz="600" dirty="0">
              <a:solidFill>
                <a:schemeClr val="tx1"/>
              </a:solidFill>
              <a:latin typeface="Arial" pitchFamily="34" charset="0"/>
              <a:cs typeface="Arial" pitchFamily="34" charset="0"/>
            </a:endParaRPr>
          </a:p>
          <a:p>
            <a:pPr marL="114254" indent="-55541" defTabSz="914034" eaLnBrk="0" hangingPunct="0">
              <a:buFontTx/>
              <a:buChar char="•"/>
              <a:tabLst>
                <a:tab pos="171381" algn="l"/>
              </a:tabLst>
              <a:defRPr/>
            </a:pPr>
            <a:r>
              <a:rPr lang="en-US" sz="600" dirty="0">
                <a:solidFill>
                  <a:schemeClr val="tx1"/>
                </a:solidFill>
                <a:ea typeface="Calibri" pitchFamily="34" charset="0"/>
                <a:cs typeface="Times New Roman" pitchFamily="18" charset="0"/>
              </a:rPr>
              <a:t>Officials in Minnesota obtained other folk remedies containing as much as 90% lead. Also, Arsenic was also found at concentrations of about 70-80%.</a:t>
            </a:r>
            <a:r>
              <a:rPr lang="en-US" sz="600" baseline="30000" dirty="0">
                <a:solidFill>
                  <a:schemeClr val="tx1"/>
                </a:solidFill>
                <a:ea typeface="Calibri" pitchFamily="34" charset="0"/>
                <a:cs typeface="Times New Roman" pitchFamily="18" charset="0"/>
              </a:rPr>
              <a:t>6</a:t>
            </a:r>
            <a:endParaRPr lang="en-US" sz="600" dirty="0">
              <a:solidFill>
                <a:schemeClr val="tx1"/>
              </a:solidFill>
              <a:ea typeface="Calibri" pitchFamily="34" charset="0"/>
              <a:cs typeface="Times New Roman" pitchFamily="18" charset="0"/>
            </a:endParaRPr>
          </a:p>
          <a:p>
            <a:pPr marL="114254" indent="-55541" defTabSz="914034" eaLnBrk="0" hangingPunct="0">
              <a:buFontTx/>
              <a:buChar char="•"/>
              <a:tabLst>
                <a:tab pos="171381" algn="l"/>
              </a:tabLst>
              <a:defRPr/>
            </a:pPr>
            <a:r>
              <a:rPr lang="en-US" sz="600" b="1" u="sng" dirty="0">
                <a:solidFill>
                  <a:schemeClr val="tx1"/>
                </a:solidFill>
                <a:ea typeface="Calibri" pitchFamily="34" charset="0"/>
                <a:cs typeface="Times New Roman" pitchFamily="18" charset="0"/>
              </a:rPr>
              <a:t>HAZARDS: </a:t>
            </a:r>
            <a:r>
              <a:rPr lang="en-US" sz="600" dirty="0">
                <a:solidFill>
                  <a:schemeClr val="tx1"/>
                </a:solidFill>
                <a:ea typeface="Calibri" pitchFamily="34" charset="0"/>
                <a:cs typeface="Times New Roman" pitchFamily="18" charset="0"/>
              </a:rPr>
              <a:t>For an infant, a blood lead level at </a:t>
            </a:r>
            <a:r>
              <a:rPr lang="en-US" sz="600" dirty="0"/>
              <a:t>60 </a:t>
            </a:r>
            <a:r>
              <a:rPr lang="en-US" sz="600" dirty="0" err="1"/>
              <a:t>ug</a:t>
            </a:r>
            <a:r>
              <a:rPr lang="en-US" sz="600" dirty="0"/>
              <a:t>/dl will potentially cause severe cases of colic, anemia, developmental toxicity and decreased IQ, Hearing, Physical growth.</a:t>
            </a:r>
            <a:r>
              <a:rPr lang="en-US" sz="600" baseline="30000" dirty="0"/>
              <a:t>12</a:t>
            </a:r>
            <a:endParaRPr lang="en-US" sz="600" baseline="30000" dirty="0">
              <a:solidFill>
                <a:schemeClr val="tx1"/>
              </a:solidFill>
              <a:latin typeface="Arial" pitchFamily="34" charset="0"/>
              <a:cs typeface="Arial" pitchFamily="34" charset="0"/>
            </a:endParaRPr>
          </a:p>
        </p:txBody>
      </p:sp>
      <p:cxnSp>
        <p:nvCxnSpPr>
          <p:cNvPr id="33" name="Straight Arrow Connector 32"/>
          <p:cNvCxnSpPr>
            <a:stCxn id="71" idx="1"/>
          </p:cNvCxnSpPr>
          <p:nvPr/>
        </p:nvCxnSpPr>
        <p:spPr>
          <a:xfrm rot="16200000" flipV="1">
            <a:off x="4495800" y="1524000"/>
            <a:ext cx="708025" cy="1774825"/>
          </a:xfrm>
          <a:prstGeom prst="straightConnector1">
            <a:avLst/>
          </a:prstGeom>
          <a:ln>
            <a:prstDash val="sysDash"/>
            <a:tailEnd type="arrow"/>
          </a:ln>
        </p:spPr>
        <p:style>
          <a:lnRef idx="1">
            <a:schemeClr val="dk1"/>
          </a:lnRef>
          <a:fillRef idx="0">
            <a:schemeClr val="dk1"/>
          </a:fillRef>
          <a:effectRef idx="0">
            <a:schemeClr val="dk1"/>
          </a:effectRef>
          <a:fontRef idx="minor">
            <a:schemeClr val="tx1"/>
          </a:fontRef>
        </p:style>
      </p:cxnSp>
      <p:sp>
        <p:nvSpPr>
          <p:cNvPr id="1037" name="Rectangle 13"/>
          <p:cNvSpPr>
            <a:spLocks noChangeArrowheads="1"/>
          </p:cNvSpPr>
          <p:nvPr/>
        </p:nvSpPr>
        <p:spPr bwMode="auto">
          <a:xfrm>
            <a:off x="1905000" y="3505200"/>
            <a:ext cx="3733800" cy="1892790"/>
          </a:xfrm>
          <a:prstGeom prst="rect">
            <a:avLst/>
          </a:prstGeom>
          <a:noFill/>
          <a:ln>
            <a:headEnd/>
            <a:tailEnd/>
          </a:ln>
        </p:spPr>
        <p:style>
          <a:lnRef idx="2">
            <a:schemeClr val="accent3"/>
          </a:lnRef>
          <a:fillRef idx="1">
            <a:schemeClr val="lt1"/>
          </a:fillRef>
          <a:effectRef idx="0">
            <a:schemeClr val="accent3"/>
          </a:effectRef>
          <a:fontRef idx="minor">
            <a:schemeClr val="dk1"/>
          </a:fontRef>
        </p:style>
        <p:txBody>
          <a:bodyPr lIns="91403" tIns="45702" rIns="91403" bIns="45702" anchor="ctr">
            <a:spAutoFit/>
          </a:bodyPr>
          <a:lstStyle/>
          <a:p>
            <a:pPr defTabSz="914034">
              <a:tabLst>
                <a:tab pos="171381" algn="l"/>
              </a:tabLst>
              <a:defRPr/>
            </a:pPr>
            <a:r>
              <a:rPr lang="en-US" sz="800" u="sng" dirty="0">
                <a:solidFill>
                  <a:schemeClr val="tx1"/>
                </a:solidFill>
                <a:latin typeface="Arial Black" pitchFamily="34" charset="0"/>
                <a:ea typeface="Calibri" pitchFamily="34" charset="0"/>
                <a:cs typeface="Times New Roman" pitchFamily="18" charset="0"/>
              </a:rPr>
              <a:t>Azarcon (Latin America)</a:t>
            </a:r>
            <a:endParaRPr lang="en-US" sz="900" u="sng" dirty="0">
              <a:solidFill>
                <a:schemeClr val="tx1"/>
              </a:solidFill>
              <a:latin typeface="Arial Black" pitchFamily="34" charset="0"/>
              <a:cs typeface="Arial" pitchFamily="34" charset="0"/>
            </a:endParaRPr>
          </a:p>
          <a:p>
            <a:pPr defTabSz="914034" eaLnBrk="0" hangingPunct="0">
              <a:buFontTx/>
              <a:buChar char="•"/>
              <a:tabLst>
                <a:tab pos="171381" algn="l"/>
              </a:tabLst>
              <a:defRPr/>
            </a:pPr>
            <a:r>
              <a:rPr lang="en-US" sz="600" b="1" u="sng" dirty="0">
                <a:solidFill>
                  <a:schemeClr val="tx1"/>
                </a:solidFill>
                <a:ea typeface="Calibri" pitchFamily="34" charset="0"/>
                <a:cs typeface="Times New Roman" pitchFamily="18" charset="0"/>
              </a:rPr>
              <a:t>CASE: </a:t>
            </a:r>
            <a:r>
              <a:rPr lang="en-US" sz="600" dirty="0">
                <a:solidFill>
                  <a:schemeClr val="tx1"/>
                </a:solidFill>
                <a:ea typeface="Calibri" pitchFamily="34" charset="0"/>
                <a:cs typeface="Times New Roman" pitchFamily="18" charset="0"/>
              </a:rPr>
              <a:t>May-June 1982, San Diego California</a:t>
            </a:r>
            <a:endParaRPr lang="en-US" sz="600" dirty="0">
              <a:solidFill>
                <a:schemeClr val="tx1"/>
              </a:solidFill>
              <a:latin typeface="Arial" pitchFamily="34" charset="0"/>
              <a:cs typeface="Arial" pitchFamily="34" charset="0"/>
            </a:endParaRPr>
          </a:p>
          <a:p>
            <a:pPr marL="174555" lvl="1" indent="-60301" defTabSz="914034" eaLnBrk="0" hangingPunct="0">
              <a:buFont typeface="Arial" pitchFamily="34" charset="0"/>
              <a:buChar char="•"/>
              <a:tabLst>
                <a:tab pos="174555" algn="l"/>
              </a:tabLst>
              <a:defRPr/>
            </a:pPr>
            <a:r>
              <a:rPr lang="en-US" sz="600" dirty="0">
                <a:solidFill>
                  <a:schemeClr val="tx1"/>
                </a:solidFill>
                <a:ea typeface="Calibri" pitchFamily="34" charset="0"/>
                <a:cs typeface="Times New Roman" pitchFamily="18" charset="0"/>
              </a:rPr>
              <a:t>15 month old baby and 3 year old sibling presented symptoms of chronic diarrhea and were treated with </a:t>
            </a:r>
            <a:r>
              <a:rPr lang="en-US" sz="600" dirty="0" err="1">
                <a:solidFill>
                  <a:schemeClr val="tx1"/>
                </a:solidFill>
                <a:ea typeface="Calibri" pitchFamily="34" charset="0"/>
                <a:cs typeface="Times New Roman" pitchFamily="18" charset="0"/>
              </a:rPr>
              <a:t>ampicillin</a:t>
            </a:r>
            <a:r>
              <a:rPr lang="en-US" sz="600" dirty="0">
                <a:solidFill>
                  <a:schemeClr val="tx1"/>
                </a:solidFill>
                <a:ea typeface="Calibri" pitchFamily="34" charset="0"/>
                <a:cs typeface="Times New Roman" pitchFamily="18" charset="0"/>
              </a:rPr>
              <a:t>. One month later both children were brought back with intense lead poisoning due to</a:t>
            </a:r>
            <a:r>
              <a:rPr lang="en-US" sz="600" b="1" u="sng" dirty="0">
                <a:solidFill>
                  <a:schemeClr val="tx1"/>
                </a:solidFill>
                <a:ea typeface="Calibri" pitchFamily="34" charset="0"/>
                <a:cs typeface="Times New Roman" pitchFamily="18" charset="0"/>
              </a:rPr>
              <a:t> </a:t>
            </a:r>
            <a:r>
              <a:rPr lang="en-US" sz="600" b="1" u="sng" dirty="0" err="1">
                <a:solidFill>
                  <a:schemeClr val="tx1"/>
                </a:solidFill>
                <a:ea typeface="Calibri" pitchFamily="34" charset="0"/>
                <a:cs typeface="Times New Roman" pitchFamily="18" charset="0"/>
              </a:rPr>
              <a:t>azarcon</a:t>
            </a:r>
            <a:r>
              <a:rPr lang="en-US" sz="600" dirty="0">
                <a:solidFill>
                  <a:schemeClr val="tx1"/>
                </a:solidFill>
                <a:ea typeface="Calibri" pitchFamily="34" charset="0"/>
                <a:cs typeface="Times New Roman" pitchFamily="18" charset="0"/>
              </a:rPr>
              <a:t> (lead oxide). Azarcon was supplemented by the family because </a:t>
            </a:r>
            <a:r>
              <a:rPr lang="en-US" sz="600" dirty="0" err="1">
                <a:solidFill>
                  <a:schemeClr val="tx1"/>
                </a:solidFill>
                <a:ea typeface="Calibri" pitchFamily="34" charset="0"/>
                <a:cs typeface="Times New Roman" pitchFamily="18" charset="0"/>
              </a:rPr>
              <a:t>ampicillin</a:t>
            </a:r>
            <a:r>
              <a:rPr lang="en-US" sz="600" dirty="0">
                <a:solidFill>
                  <a:schemeClr val="tx1"/>
                </a:solidFill>
                <a:ea typeface="Calibri" pitchFamily="34" charset="0"/>
                <a:cs typeface="Times New Roman" pitchFamily="18" charset="0"/>
              </a:rPr>
              <a:t> was not working.</a:t>
            </a:r>
            <a:r>
              <a:rPr lang="en-US" sz="600" baseline="30000" dirty="0">
                <a:solidFill>
                  <a:schemeClr val="tx1"/>
                </a:solidFill>
                <a:ea typeface="Calibri" pitchFamily="34" charset="0"/>
                <a:cs typeface="Times New Roman" pitchFamily="18" charset="0"/>
              </a:rPr>
              <a:t>7</a:t>
            </a:r>
            <a:endParaRPr lang="en-US" sz="600" dirty="0">
              <a:solidFill>
                <a:schemeClr val="tx1"/>
              </a:solidFill>
              <a:latin typeface="Arial" pitchFamily="34" charset="0"/>
              <a:cs typeface="Arial" pitchFamily="34" charset="0"/>
            </a:endParaRPr>
          </a:p>
          <a:p>
            <a:pPr marL="174555" lvl="1" indent="-60301" defTabSz="914034" eaLnBrk="0" hangingPunct="0">
              <a:buFontTx/>
              <a:buChar char="•"/>
              <a:tabLst>
                <a:tab pos="114254" algn="l"/>
              </a:tabLst>
              <a:defRPr/>
            </a:pPr>
            <a:r>
              <a:rPr lang="en-US" sz="600" dirty="0">
                <a:solidFill>
                  <a:schemeClr val="tx1"/>
                </a:solidFill>
                <a:ea typeface="Calibri" pitchFamily="34" charset="0"/>
                <a:cs typeface="Times New Roman" pitchFamily="18" charset="0"/>
              </a:rPr>
              <a:t>Younger child was found to have blood lead level measurement of 124ug/d.</a:t>
            </a:r>
            <a:r>
              <a:rPr lang="en-US" sz="600" baseline="30000" dirty="0">
                <a:solidFill>
                  <a:schemeClr val="tx1"/>
                </a:solidFill>
                <a:ea typeface="Calibri" pitchFamily="34" charset="0"/>
                <a:cs typeface="Times New Roman" pitchFamily="18" charset="0"/>
              </a:rPr>
              <a:t>7</a:t>
            </a:r>
            <a:endParaRPr lang="en-US" sz="600" dirty="0">
              <a:solidFill>
                <a:schemeClr val="tx1"/>
              </a:solidFill>
              <a:latin typeface="Arial" pitchFamily="34" charset="0"/>
              <a:cs typeface="Arial" pitchFamily="34" charset="0"/>
            </a:endParaRPr>
          </a:p>
          <a:p>
            <a:pPr marL="174555" lvl="1" indent="-60301" defTabSz="914034" eaLnBrk="0" hangingPunct="0">
              <a:buFontTx/>
              <a:buChar char="•"/>
              <a:tabLst>
                <a:tab pos="174555" algn="l"/>
              </a:tabLst>
              <a:defRPr/>
            </a:pPr>
            <a:r>
              <a:rPr lang="en-US" sz="600" dirty="0">
                <a:solidFill>
                  <a:schemeClr val="tx1"/>
                </a:solidFill>
                <a:ea typeface="Calibri" pitchFamily="34" charset="0"/>
                <a:cs typeface="Times New Roman" pitchFamily="18" charset="0"/>
              </a:rPr>
              <a:t>3 year old died with intense seizures due to </a:t>
            </a:r>
            <a:r>
              <a:rPr lang="en-US" sz="600" dirty="0" err="1">
                <a:solidFill>
                  <a:schemeClr val="tx1"/>
                </a:solidFill>
                <a:ea typeface="Calibri" pitchFamily="34" charset="0"/>
                <a:cs typeface="Times New Roman" pitchFamily="18" charset="0"/>
              </a:rPr>
              <a:t>azarcon</a:t>
            </a:r>
            <a:r>
              <a:rPr lang="en-US" sz="600" dirty="0">
                <a:solidFill>
                  <a:schemeClr val="tx1"/>
                </a:solidFill>
                <a:ea typeface="Calibri" pitchFamily="34" charset="0"/>
                <a:cs typeface="Times New Roman" pitchFamily="18" charset="0"/>
              </a:rPr>
              <a:t>-induced lead encephalopathy.</a:t>
            </a:r>
            <a:r>
              <a:rPr lang="en-US" sz="600" baseline="30000" dirty="0">
                <a:solidFill>
                  <a:schemeClr val="tx1"/>
                </a:solidFill>
                <a:ea typeface="Calibri" pitchFamily="34" charset="0"/>
                <a:cs typeface="Times New Roman" pitchFamily="18" charset="0"/>
              </a:rPr>
              <a:t>7</a:t>
            </a:r>
            <a:endParaRPr lang="en-US" sz="600" dirty="0">
              <a:solidFill>
                <a:schemeClr val="tx1"/>
              </a:solidFill>
              <a:ea typeface="Calibri" pitchFamily="34" charset="0"/>
              <a:cs typeface="Times New Roman" pitchFamily="18" charset="0"/>
            </a:endParaRPr>
          </a:p>
          <a:p>
            <a:pPr defTabSz="914034" eaLnBrk="0" hangingPunct="0">
              <a:buFontTx/>
              <a:buChar char="•"/>
              <a:tabLst>
                <a:tab pos="171381" algn="l"/>
              </a:tabLst>
              <a:defRPr/>
            </a:pPr>
            <a:r>
              <a:rPr lang="en-US" sz="700" b="1" i="1" u="sng" dirty="0">
                <a:solidFill>
                  <a:schemeClr val="tx1"/>
                </a:solidFill>
                <a:effectLst>
                  <a:glow rad="139700">
                    <a:srgbClr val="ECB20E"/>
                  </a:glow>
                </a:effectLst>
                <a:ea typeface="Calibri" pitchFamily="34" charset="0"/>
                <a:cs typeface="Times New Roman" pitchFamily="18" charset="0"/>
              </a:rPr>
              <a:t>What Clinicians and Patients NEED to Know:</a:t>
            </a:r>
          </a:p>
          <a:p>
            <a:pPr marL="174555" lvl="1" indent="-60301" defTabSz="914034" eaLnBrk="0" hangingPunct="0">
              <a:buFontTx/>
              <a:buChar char="•"/>
              <a:tabLst>
                <a:tab pos="171381" algn="l"/>
              </a:tabLst>
              <a:defRPr/>
            </a:pPr>
            <a:r>
              <a:rPr lang="en-US" sz="600" b="1" u="sng" dirty="0">
                <a:solidFill>
                  <a:schemeClr val="tx1"/>
                </a:solidFill>
                <a:ea typeface="Calibri" pitchFamily="34" charset="0"/>
                <a:cs typeface="Times New Roman" pitchFamily="18" charset="0"/>
              </a:rPr>
              <a:t>Azarcon</a:t>
            </a:r>
            <a:r>
              <a:rPr lang="en-US" sz="600" dirty="0">
                <a:solidFill>
                  <a:schemeClr val="tx1"/>
                </a:solidFill>
                <a:ea typeface="Calibri" pitchFamily="34" charset="0"/>
                <a:cs typeface="Times New Roman" pitchFamily="18" charset="0"/>
              </a:rPr>
              <a:t> is an orange powder that contains 86-95% lead </a:t>
            </a:r>
            <a:r>
              <a:rPr lang="en-US" sz="600" dirty="0" err="1">
                <a:solidFill>
                  <a:schemeClr val="tx1"/>
                </a:solidFill>
                <a:ea typeface="Calibri" pitchFamily="34" charset="0"/>
                <a:cs typeface="Times New Roman" pitchFamily="18" charset="0"/>
              </a:rPr>
              <a:t>tetroxide</a:t>
            </a:r>
            <a:r>
              <a:rPr lang="en-US" sz="600" dirty="0">
                <a:solidFill>
                  <a:schemeClr val="tx1"/>
                </a:solidFill>
                <a:ea typeface="Calibri" pitchFamily="34" charset="0"/>
                <a:cs typeface="Times New Roman" pitchFamily="18" charset="0"/>
              </a:rPr>
              <a:t>. It is often used by Mexican folk healers to treat “</a:t>
            </a:r>
            <a:r>
              <a:rPr lang="en-US" sz="600" dirty="0" err="1">
                <a:solidFill>
                  <a:schemeClr val="tx1"/>
                </a:solidFill>
                <a:ea typeface="Calibri" pitchFamily="34" charset="0"/>
                <a:cs typeface="Times New Roman" pitchFamily="18" charset="0"/>
              </a:rPr>
              <a:t>empacho</a:t>
            </a:r>
            <a:r>
              <a:rPr lang="en-US" sz="600" dirty="0">
                <a:solidFill>
                  <a:schemeClr val="tx1"/>
                </a:solidFill>
                <a:ea typeface="Calibri" pitchFamily="34" charset="0"/>
                <a:cs typeface="Times New Roman" pitchFamily="18" charset="0"/>
              </a:rPr>
              <a:t>” or  abdominal problems such as diarrhea.</a:t>
            </a:r>
            <a:r>
              <a:rPr lang="en-US" sz="600" baseline="30000" dirty="0">
                <a:solidFill>
                  <a:schemeClr val="tx1"/>
                </a:solidFill>
                <a:ea typeface="Calibri" pitchFamily="34" charset="0"/>
                <a:cs typeface="Times New Roman" pitchFamily="18" charset="0"/>
              </a:rPr>
              <a:t>5</a:t>
            </a:r>
            <a:endParaRPr lang="en-US" sz="600" dirty="0">
              <a:solidFill>
                <a:schemeClr val="tx1"/>
              </a:solidFill>
              <a:latin typeface="Arial" pitchFamily="34" charset="0"/>
              <a:cs typeface="Arial" pitchFamily="34" charset="0"/>
            </a:endParaRPr>
          </a:p>
          <a:p>
            <a:pPr marL="174555" lvl="1" indent="-60301" defTabSz="914034" eaLnBrk="0" hangingPunct="0">
              <a:buFontTx/>
              <a:buChar char="•"/>
              <a:tabLst>
                <a:tab pos="174555" algn="l"/>
              </a:tabLst>
              <a:defRPr/>
            </a:pPr>
            <a:r>
              <a:rPr lang="en-US" sz="600" dirty="0">
                <a:solidFill>
                  <a:schemeClr val="tx1"/>
                </a:solidFill>
                <a:ea typeface="Calibri" pitchFamily="34" charset="0"/>
                <a:cs typeface="Times New Roman" pitchFamily="18" charset="0"/>
              </a:rPr>
              <a:t>This medicine is very prominent in Mexican households. June 1982, the Los Angeles County Department of Health Services surveyed 545 Hispanic households to estimate exposure to and knowledge of </a:t>
            </a:r>
            <a:r>
              <a:rPr lang="en-US" sz="600" dirty="0" err="1">
                <a:solidFill>
                  <a:schemeClr val="tx1"/>
                </a:solidFill>
                <a:ea typeface="Calibri" pitchFamily="34" charset="0"/>
                <a:cs typeface="Times New Roman" pitchFamily="18" charset="0"/>
              </a:rPr>
              <a:t>azarcon</a:t>
            </a:r>
            <a:r>
              <a:rPr lang="en-US" sz="600" dirty="0">
                <a:solidFill>
                  <a:schemeClr val="tx1"/>
                </a:solidFill>
                <a:ea typeface="Calibri" pitchFamily="34" charset="0"/>
                <a:cs typeface="Times New Roman" pitchFamily="18" charset="0"/>
              </a:rPr>
              <a:t> and </a:t>
            </a:r>
            <a:r>
              <a:rPr lang="en-US" sz="600" dirty="0" err="1">
                <a:solidFill>
                  <a:schemeClr val="tx1"/>
                </a:solidFill>
                <a:ea typeface="Calibri" pitchFamily="34" charset="0"/>
                <a:cs typeface="Times New Roman" pitchFamily="18" charset="0"/>
              </a:rPr>
              <a:t>greta</a:t>
            </a:r>
            <a:r>
              <a:rPr lang="en-US" sz="600" dirty="0">
                <a:solidFill>
                  <a:schemeClr val="tx1"/>
                </a:solidFill>
                <a:ea typeface="Calibri" pitchFamily="34" charset="0"/>
                <a:cs typeface="Times New Roman" pitchFamily="18" charset="0"/>
              </a:rPr>
              <a:t> (another lead oxide powder similar to </a:t>
            </a:r>
            <a:r>
              <a:rPr lang="en-US" sz="600" dirty="0" err="1">
                <a:solidFill>
                  <a:schemeClr val="tx1"/>
                </a:solidFill>
                <a:ea typeface="Calibri" pitchFamily="34" charset="0"/>
                <a:cs typeface="Times New Roman" pitchFamily="18" charset="0"/>
              </a:rPr>
              <a:t>azarcon</a:t>
            </a:r>
            <a:r>
              <a:rPr lang="en-US" sz="600" dirty="0">
                <a:solidFill>
                  <a:schemeClr val="tx1"/>
                </a:solidFill>
                <a:ea typeface="Calibri" pitchFamily="34" charset="0"/>
                <a:cs typeface="Times New Roman" pitchFamily="18" charset="0"/>
              </a:rPr>
              <a:t>). </a:t>
            </a:r>
            <a:r>
              <a:rPr lang="en-US" sz="600" b="1" dirty="0">
                <a:solidFill>
                  <a:schemeClr val="tx1"/>
                </a:solidFill>
                <a:ea typeface="Calibri" pitchFamily="34" charset="0"/>
                <a:cs typeface="Times New Roman" pitchFamily="18" charset="0"/>
              </a:rPr>
              <a:t>25% </a:t>
            </a:r>
            <a:r>
              <a:rPr lang="en-US" sz="600" dirty="0">
                <a:solidFill>
                  <a:schemeClr val="tx1"/>
                </a:solidFill>
                <a:ea typeface="Calibri" pitchFamily="34" charset="0"/>
                <a:cs typeface="Times New Roman" pitchFamily="18" charset="0"/>
              </a:rPr>
              <a:t>of those surveyed were familiar with at least one of the substances. </a:t>
            </a:r>
            <a:r>
              <a:rPr lang="en-US" sz="600" b="1" dirty="0">
                <a:solidFill>
                  <a:schemeClr val="tx1"/>
                </a:solidFill>
                <a:ea typeface="Calibri" pitchFamily="34" charset="0"/>
                <a:cs typeface="Times New Roman" pitchFamily="18" charset="0"/>
              </a:rPr>
              <a:t>7.2-125%</a:t>
            </a:r>
            <a:r>
              <a:rPr lang="en-US" sz="600" dirty="0">
                <a:solidFill>
                  <a:schemeClr val="tx1"/>
                </a:solidFill>
                <a:ea typeface="Calibri" pitchFamily="34" charset="0"/>
                <a:cs typeface="Times New Roman" pitchFamily="18" charset="0"/>
              </a:rPr>
              <a:t> admitted to prior use within the past year. However, investigators noticed a great reluctance to admit to uses of </a:t>
            </a:r>
            <a:r>
              <a:rPr lang="en-US" sz="600" dirty="0" err="1">
                <a:solidFill>
                  <a:schemeClr val="tx1"/>
                </a:solidFill>
                <a:ea typeface="Calibri" pitchFamily="34" charset="0"/>
                <a:cs typeface="Times New Roman" pitchFamily="18" charset="0"/>
              </a:rPr>
              <a:t>greta</a:t>
            </a:r>
            <a:r>
              <a:rPr lang="en-US" sz="600" dirty="0">
                <a:solidFill>
                  <a:schemeClr val="tx1"/>
                </a:solidFill>
                <a:ea typeface="Calibri" pitchFamily="34" charset="0"/>
                <a:cs typeface="Times New Roman" pitchFamily="18" charset="0"/>
              </a:rPr>
              <a:t> and </a:t>
            </a:r>
            <a:r>
              <a:rPr lang="en-US" sz="600" dirty="0" err="1">
                <a:solidFill>
                  <a:schemeClr val="tx1"/>
                </a:solidFill>
                <a:ea typeface="Calibri" pitchFamily="34" charset="0"/>
                <a:cs typeface="Times New Roman" pitchFamily="18" charset="0"/>
              </a:rPr>
              <a:t>azarcon</a:t>
            </a:r>
            <a:r>
              <a:rPr lang="en-US" sz="600" dirty="0">
                <a:solidFill>
                  <a:schemeClr val="tx1"/>
                </a:solidFill>
                <a:ea typeface="Calibri" pitchFamily="34" charset="0"/>
                <a:cs typeface="Times New Roman" pitchFamily="18" charset="0"/>
              </a:rPr>
              <a:t> thus the  incidence of ingestions may have been higher than survey results show.</a:t>
            </a:r>
            <a:r>
              <a:rPr lang="en-US" sz="600" baseline="30000" dirty="0">
                <a:solidFill>
                  <a:schemeClr val="tx1"/>
                </a:solidFill>
                <a:ea typeface="Calibri" pitchFamily="34" charset="0"/>
                <a:cs typeface="Times New Roman" pitchFamily="18" charset="0"/>
              </a:rPr>
              <a:t>7</a:t>
            </a:r>
          </a:p>
          <a:p>
            <a:pPr marL="174555" lvl="1" indent="-60301" defTabSz="914034" eaLnBrk="0" hangingPunct="0">
              <a:buFontTx/>
              <a:buChar char="•"/>
              <a:tabLst>
                <a:tab pos="174555" algn="l"/>
              </a:tabLst>
              <a:defRPr/>
            </a:pPr>
            <a:r>
              <a:rPr lang="en-US" sz="600" b="1" u="sng" dirty="0">
                <a:solidFill>
                  <a:schemeClr val="tx1"/>
                </a:solidFill>
                <a:latin typeface="Arial" pitchFamily="34" charset="0"/>
                <a:cs typeface="Arial" pitchFamily="34" charset="0"/>
              </a:rPr>
              <a:t>Hazards: </a:t>
            </a:r>
            <a:r>
              <a:rPr lang="en-US" sz="600" dirty="0">
                <a:solidFill>
                  <a:schemeClr val="tx1"/>
                </a:solidFill>
                <a:cs typeface="Arial" pitchFamily="34" charset="0"/>
              </a:rPr>
              <a:t>For a child (&lt;18 yrs old), a blood lead level of </a:t>
            </a:r>
            <a:r>
              <a:rPr lang="en-US" sz="600" dirty="0">
                <a:solidFill>
                  <a:schemeClr val="tx1"/>
                </a:solidFill>
                <a:ea typeface="Calibri" pitchFamily="34" charset="0"/>
                <a:cs typeface="Times New Roman" pitchFamily="18" charset="0"/>
              </a:rPr>
              <a:t>124ug/d will generally cause comas, seizures, kidney damage, frank anemia, colic, never damage, brain damage,  severe physical developmental problems. An equivalent blood level in an infant would likely be fatal.</a:t>
            </a:r>
            <a:r>
              <a:rPr lang="en-US" sz="600" baseline="30000" dirty="0">
                <a:solidFill>
                  <a:schemeClr val="tx1"/>
                </a:solidFill>
                <a:ea typeface="Calibri" pitchFamily="34" charset="0"/>
                <a:cs typeface="Times New Roman" pitchFamily="18" charset="0"/>
              </a:rPr>
              <a:t>12 </a:t>
            </a:r>
            <a:endParaRPr lang="en-US" sz="600" b="1" u="sng" baseline="30000" dirty="0">
              <a:solidFill>
                <a:schemeClr val="tx1"/>
              </a:solidFill>
              <a:latin typeface="Arial" pitchFamily="34" charset="0"/>
              <a:cs typeface="Arial" pitchFamily="34" charset="0"/>
            </a:endParaRPr>
          </a:p>
        </p:txBody>
      </p:sp>
      <p:cxnSp>
        <p:nvCxnSpPr>
          <p:cNvPr id="93" name="Straight Arrow Connector 92"/>
          <p:cNvCxnSpPr/>
          <p:nvPr/>
        </p:nvCxnSpPr>
        <p:spPr>
          <a:xfrm rot="10800000" flipV="1">
            <a:off x="3581400" y="3429000"/>
            <a:ext cx="304800" cy="282575"/>
          </a:xfrm>
          <a:prstGeom prst="straightConnector1">
            <a:avLst/>
          </a:prstGeom>
          <a:ln>
            <a:prstDash val="sysDash"/>
            <a:tailEnd type="arrow"/>
          </a:ln>
        </p:spPr>
        <p:style>
          <a:lnRef idx="1">
            <a:schemeClr val="dk1"/>
          </a:lnRef>
          <a:fillRef idx="0">
            <a:schemeClr val="dk1"/>
          </a:fillRef>
          <a:effectRef idx="0">
            <a:schemeClr val="dk1"/>
          </a:effectRef>
          <a:fontRef idx="minor">
            <a:schemeClr val="tx1"/>
          </a:fontRef>
        </p:style>
      </p:cxnSp>
      <p:sp>
        <p:nvSpPr>
          <p:cNvPr id="1040" name="Rectangle 16"/>
          <p:cNvSpPr>
            <a:spLocks noChangeArrowheads="1"/>
          </p:cNvSpPr>
          <p:nvPr/>
        </p:nvSpPr>
        <p:spPr bwMode="auto">
          <a:xfrm>
            <a:off x="6781800" y="3048001"/>
            <a:ext cx="2209800" cy="2262121"/>
          </a:xfrm>
          <a:prstGeom prst="rect">
            <a:avLst/>
          </a:prstGeom>
          <a:noFill/>
          <a:ln>
            <a:headEnd/>
            <a:tailEnd/>
          </a:ln>
        </p:spPr>
        <p:style>
          <a:lnRef idx="2">
            <a:schemeClr val="accent3"/>
          </a:lnRef>
          <a:fillRef idx="1">
            <a:schemeClr val="lt1"/>
          </a:fillRef>
          <a:effectRef idx="0">
            <a:schemeClr val="accent3"/>
          </a:effectRef>
          <a:fontRef idx="minor">
            <a:schemeClr val="dk1"/>
          </a:fontRef>
        </p:style>
        <p:txBody>
          <a:bodyPr lIns="91403" tIns="45702" rIns="91403" bIns="45702" anchor="ctr">
            <a:spAutoFit/>
          </a:bodyPr>
          <a:lstStyle/>
          <a:p>
            <a:pPr defTabSz="914034">
              <a:tabLst>
                <a:tab pos="171381" algn="l"/>
              </a:tabLst>
              <a:defRPr/>
            </a:pPr>
            <a:r>
              <a:rPr lang="en-US" sz="800" u="sng" dirty="0" err="1">
                <a:latin typeface="Arial Black" pitchFamily="34" charset="0"/>
                <a:ea typeface="Calibri" pitchFamily="34" charset="0"/>
                <a:cs typeface="Times New Roman" pitchFamily="18" charset="0"/>
              </a:rPr>
              <a:t>Ayurveda</a:t>
            </a:r>
            <a:r>
              <a:rPr lang="en-US" sz="800" u="sng" dirty="0">
                <a:latin typeface="Arial Black" pitchFamily="34" charset="0"/>
                <a:ea typeface="Calibri" pitchFamily="34" charset="0"/>
                <a:cs typeface="Times New Roman" pitchFamily="18" charset="0"/>
              </a:rPr>
              <a:t> (Indian Subcontinent)</a:t>
            </a:r>
          </a:p>
          <a:p>
            <a:pPr defTabSz="914034" eaLnBrk="0" hangingPunct="0">
              <a:buFontTx/>
              <a:buChar char="•"/>
              <a:tabLst>
                <a:tab pos="171381" algn="l"/>
              </a:tabLst>
              <a:defRPr/>
            </a:pPr>
            <a:r>
              <a:rPr lang="en-US" sz="600" b="1" u="sng" dirty="0">
                <a:solidFill>
                  <a:schemeClr val="tx1"/>
                </a:solidFill>
                <a:ea typeface="Calibri" pitchFamily="34" charset="0"/>
                <a:cs typeface="Times New Roman" pitchFamily="18" charset="0"/>
              </a:rPr>
              <a:t>CASE: </a:t>
            </a:r>
            <a:r>
              <a:rPr lang="en-US" sz="600" dirty="0">
                <a:solidFill>
                  <a:schemeClr val="tx1"/>
                </a:solidFill>
                <a:ea typeface="Calibri" pitchFamily="34" charset="0"/>
                <a:cs typeface="Times New Roman" pitchFamily="18" charset="0"/>
              </a:rPr>
              <a:t>New Hampshire 2001</a:t>
            </a:r>
            <a:endParaRPr lang="en-US" sz="900" dirty="0">
              <a:solidFill>
                <a:schemeClr val="tx1"/>
              </a:solidFill>
              <a:cs typeface="Arial" pitchFamily="34" charset="0"/>
            </a:endParaRPr>
          </a:p>
          <a:p>
            <a:pPr marL="112668" lvl="1" indent="-53953" defTabSz="914034" eaLnBrk="0" hangingPunct="0">
              <a:buFontTx/>
              <a:buChar char="•"/>
              <a:tabLst>
                <a:tab pos="112668" algn="l"/>
              </a:tabLst>
              <a:defRPr/>
            </a:pPr>
            <a:r>
              <a:rPr lang="en-US" sz="600" dirty="0">
                <a:solidFill>
                  <a:schemeClr val="tx1"/>
                </a:solidFill>
                <a:ea typeface="Calibri" pitchFamily="34" charset="0"/>
                <a:cs typeface="Times New Roman" pitchFamily="18" charset="0"/>
              </a:rPr>
              <a:t>37 year old female with rheumatoid arthritis presents in the ER with abdominal pain, nausea, and vomiting for a duration of 6 days. Bloods tests reveled severe </a:t>
            </a:r>
            <a:r>
              <a:rPr lang="en-US" sz="600" dirty="0" err="1">
                <a:solidFill>
                  <a:schemeClr val="tx1"/>
                </a:solidFill>
                <a:ea typeface="Calibri" pitchFamily="34" charset="0"/>
                <a:cs typeface="Times New Roman" pitchFamily="18" charset="0"/>
              </a:rPr>
              <a:t>microcytic</a:t>
            </a:r>
            <a:r>
              <a:rPr lang="en-US" sz="600" dirty="0">
                <a:solidFill>
                  <a:schemeClr val="tx1"/>
                </a:solidFill>
                <a:ea typeface="Calibri" pitchFamily="34" charset="0"/>
                <a:cs typeface="Times New Roman" pitchFamily="18" charset="0"/>
              </a:rPr>
              <a:t> anemia  and a blood lead level 81</a:t>
            </a:r>
            <a:r>
              <a:rPr lang="en-US" sz="600" i="1" dirty="0">
                <a:solidFill>
                  <a:schemeClr val="tx1"/>
                </a:solidFill>
                <a:ea typeface="Calibri" pitchFamily="34" charset="0"/>
                <a:cs typeface="Times New Roman" pitchFamily="18" charset="0"/>
              </a:rPr>
              <a:t> µ</a:t>
            </a:r>
            <a:r>
              <a:rPr lang="en-US" sz="600" dirty="0">
                <a:solidFill>
                  <a:schemeClr val="tx1"/>
                </a:solidFill>
                <a:ea typeface="Calibri" pitchFamily="34" charset="0"/>
                <a:cs typeface="Times New Roman" pitchFamily="18" charset="0"/>
              </a:rPr>
              <a:t>g/</a:t>
            </a:r>
            <a:r>
              <a:rPr lang="en-US" sz="600" dirty="0" err="1">
                <a:solidFill>
                  <a:schemeClr val="tx1"/>
                </a:solidFill>
                <a:ea typeface="Calibri" pitchFamily="34" charset="0"/>
                <a:cs typeface="Times New Roman" pitchFamily="18" charset="0"/>
              </a:rPr>
              <a:t>dL</a:t>
            </a:r>
            <a:r>
              <a:rPr lang="en-US" sz="600" dirty="0">
                <a:solidFill>
                  <a:schemeClr val="tx1"/>
                </a:solidFill>
                <a:ea typeface="Calibri" pitchFamily="34" charset="0"/>
                <a:cs typeface="Times New Roman" pitchFamily="18" charset="0"/>
              </a:rPr>
              <a:t>. The patient had been taking five different </a:t>
            </a:r>
            <a:r>
              <a:rPr lang="en-US" sz="600" b="1" dirty="0" err="1">
                <a:solidFill>
                  <a:schemeClr val="tx1"/>
                </a:solidFill>
                <a:ea typeface="Calibri" pitchFamily="34" charset="0"/>
                <a:cs typeface="Times New Roman" pitchFamily="18" charset="0"/>
              </a:rPr>
              <a:t>ayurvedic</a:t>
            </a:r>
            <a:r>
              <a:rPr lang="en-US" sz="600" dirty="0">
                <a:solidFill>
                  <a:schemeClr val="tx1"/>
                </a:solidFill>
                <a:ea typeface="Calibri" pitchFamily="34" charset="0"/>
                <a:cs typeface="Times New Roman" pitchFamily="18" charset="0"/>
              </a:rPr>
              <a:t> traditional medicines for her arthritis symptoms.</a:t>
            </a:r>
            <a:r>
              <a:rPr lang="en-US" sz="600" baseline="30000" dirty="0">
                <a:solidFill>
                  <a:schemeClr val="tx1"/>
                </a:solidFill>
                <a:ea typeface="Calibri" pitchFamily="34" charset="0"/>
                <a:cs typeface="Times New Roman" pitchFamily="18" charset="0"/>
              </a:rPr>
              <a:t>3</a:t>
            </a:r>
          </a:p>
          <a:p>
            <a:pPr defTabSz="914034" eaLnBrk="0" hangingPunct="0">
              <a:buFontTx/>
              <a:buChar char="•"/>
              <a:tabLst>
                <a:tab pos="171381" algn="l"/>
              </a:tabLst>
              <a:defRPr/>
            </a:pPr>
            <a:r>
              <a:rPr lang="en-US" sz="700" b="1" i="1" u="sng" dirty="0">
                <a:solidFill>
                  <a:schemeClr val="tx1"/>
                </a:solidFill>
                <a:effectLst>
                  <a:glow rad="139700">
                    <a:srgbClr val="ECB20E"/>
                  </a:glow>
                </a:effectLst>
                <a:ea typeface="Calibri" pitchFamily="34" charset="0"/>
                <a:cs typeface="Times New Roman" pitchFamily="18" charset="0"/>
              </a:rPr>
              <a:t>What Clinicians and Patients NEED to know:</a:t>
            </a:r>
          </a:p>
          <a:p>
            <a:pPr marL="112668" lvl="1" indent="-53953" defTabSz="914034" eaLnBrk="0" hangingPunct="0">
              <a:buFontTx/>
              <a:buChar char="•"/>
              <a:tabLst>
                <a:tab pos="171381" algn="l"/>
              </a:tabLst>
              <a:defRPr/>
            </a:pPr>
            <a:r>
              <a:rPr lang="en-US" sz="600" b="1" u="sng" dirty="0" err="1">
                <a:solidFill>
                  <a:schemeClr val="tx1"/>
                </a:solidFill>
                <a:ea typeface="Calibri" pitchFamily="34" charset="0"/>
                <a:cs typeface="Times New Roman" pitchFamily="18" charset="0"/>
              </a:rPr>
              <a:t>Ayurveda</a:t>
            </a:r>
            <a:r>
              <a:rPr lang="en-US" sz="600" dirty="0">
                <a:solidFill>
                  <a:schemeClr val="tx1"/>
                </a:solidFill>
                <a:ea typeface="Calibri" pitchFamily="34" charset="0"/>
                <a:cs typeface="Times New Roman" pitchFamily="18" charset="0"/>
              </a:rPr>
              <a:t> is a name for a wide ranging system traditional medicines from India. These medicines have a lead content from about 0.4-261,200ppm.</a:t>
            </a:r>
            <a:r>
              <a:rPr lang="en-US" sz="600" baseline="30000" dirty="0">
                <a:solidFill>
                  <a:schemeClr val="tx1"/>
                </a:solidFill>
                <a:ea typeface="Calibri" pitchFamily="34" charset="0"/>
                <a:cs typeface="Times New Roman" pitchFamily="18" charset="0"/>
              </a:rPr>
              <a:t>3</a:t>
            </a:r>
            <a:r>
              <a:rPr lang="en-US" sz="600" dirty="0">
                <a:solidFill>
                  <a:schemeClr val="tx1"/>
                </a:solidFill>
                <a:ea typeface="Calibri" pitchFamily="34" charset="0"/>
                <a:cs typeface="Times New Roman" pitchFamily="18" charset="0"/>
              </a:rPr>
              <a:t>One of the most typical </a:t>
            </a:r>
            <a:r>
              <a:rPr lang="en-US" sz="600" dirty="0" err="1">
                <a:solidFill>
                  <a:schemeClr val="tx1"/>
                </a:solidFill>
                <a:ea typeface="Calibri" pitchFamily="34" charset="0"/>
                <a:cs typeface="Times New Roman" pitchFamily="18" charset="0"/>
              </a:rPr>
              <a:t>ayurvedic</a:t>
            </a:r>
            <a:r>
              <a:rPr lang="en-US" sz="600" dirty="0">
                <a:solidFill>
                  <a:schemeClr val="tx1"/>
                </a:solidFill>
                <a:ea typeface="Calibri" pitchFamily="34" charset="0"/>
                <a:cs typeface="Times New Roman" pitchFamily="18" charset="0"/>
              </a:rPr>
              <a:t> medicines is an fertility pill.</a:t>
            </a:r>
            <a:r>
              <a:rPr lang="en-US" sz="600" baseline="30000" dirty="0">
                <a:solidFill>
                  <a:schemeClr val="tx1"/>
                </a:solidFill>
                <a:ea typeface="Calibri" pitchFamily="34" charset="0"/>
                <a:cs typeface="Times New Roman" pitchFamily="18" charset="0"/>
              </a:rPr>
              <a:t>10</a:t>
            </a:r>
            <a:endParaRPr lang="en-US" sz="900" dirty="0">
              <a:solidFill>
                <a:schemeClr val="tx1"/>
              </a:solidFill>
              <a:cs typeface="Arial" pitchFamily="34" charset="0"/>
            </a:endParaRPr>
          </a:p>
          <a:p>
            <a:pPr marL="112668" indent="-53953" defTabSz="914034" eaLnBrk="0" hangingPunct="0">
              <a:buFontTx/>
              <a:buChar char="•"/>
              <a:tabLst>
                <a:tab pos="171381" algn="l"/>
              </a:tabLst>
              <a:defRPr/>
            </a:pPr>
            <a:r>
              <a:rPr lang="en-US" sz="600" dirty="0">
                <a:solidFill>
                  <a:schemeClr val="tx1"/>
                </a:solidFill>
                <a:ea typeface="Calibri" pitchFamily="34" charset="0"/>
                <a:cs typeface="Times New Roman" pitchFamily="18" charset="0"/>
              </a:rPr>
              <a:t>Approximately 80% of India’s one billion population currently uses </a:t>
            </a:r>
            <a:r>
              <a:rPr lang="en-US" sz="600" dirty="0" err="1">
                <a:solidFill>
                  <a:schemeClr val="tx1"/>
                </a:solidFill>
                <a:ea typeface="Calibri" pitchFamily="34" charset="0"/>
                <a:cs typeface="Times New Roman" pitchFamily="18" charset="0"/>
              </a:rPr>
              <a:t>Ayurveda</a:t>
            </a:r>
            <a:r>
              <a:rPr lang="en-US" sz="600" dirty="0">
                <a:solidFill>
                  <a:schemeClr val="tx1"/>
                </a:solidFill>
                <a:ea typeface="Calibri" pitchFamily="34" charset="0"/>
                <a:cs typeface="Times New Roman" pitchFamily="18" charset="0"/>
              </a:rPr>
              <a:t> and this system is gaining popularity in Western countries such as the U.S. They are even attainable from health-food stores and on the internet.</a:t>
            </a:r>
            <a:r>
              <a:rPr lang="en-US" sz="600" baseline="30000" dirty="0">
                <a:solidFill>
                  <a:schemeClr val="tx1"/>
                </a:solidFill>
                <a:ea typeface="Calibri" pitchFamily="34" charset="0"/>
                <a:cs typeface="Times New Roman" pitchFamily="18" charset="0"/>
              </a:rPr>
              <a:t>2</a:t>
            </a:r>
            <a:endParaRPr lang="en-US" sz="900" dirty="0">
              <a:solidFill>
                <a:schemeClr val="tx1"/>
              </a:solidFill>
              <a:cs typeface="Arial" pitchFamily="34" charset="0"/>
            </a:endParaRPr>
          </a:p>
          <a:p>
            <a:pPr marL="112668" indent="-53953" defTabSz="914034" eaLnBrk="0" hangingPunct="0">
              <a:buFontTx/>
              <a:buChar char="•"/>
              <a:tabLst>
                <a:tab pos="171381" algn="l"/>
              </a:tabLst>
              <a:defRPr/>
            </a:pPr>
            <a:r>
              <a:rPr lang="en-US" sz="600" dirty="0" err="1">
                <a:solidFill>
                  <a:schemeClr val="tx1"/>
                </a:solidFill>
                <a:ea typeface="Calibri" pitchFamily="34" charset="0"/>
                <a:cs typeface="Times New Roman" pitchFamily="18" charset="0"/>
              </a:rPr>
              <a:t>Ayurvedic</a:t>
            </a:r>
            <a:r>
              <a:rPr lang="en-US" sz="600" dirty="0">
                <a:solidFill>
                  <a:schemeClr val="tx1"/>
                </a:solidFill>
                <a:ea typeface="Calibri" pitchFamily="34" charset="0"/>
                <a:cs typeface="Times New Roman" pitchFamily="18" charset="0"/>
              </a:rPr>
              <a:t> medicines containing toxic metals such as lead as been document in Chicago, Houston, New York and Canada.</a:t>
            </a:r>
            <a:r>
              <a:rPr lang="en-US" sz="600" baseline="30000" dirty="0">
                <a:solidFill>
                  <a:schemeClr val="tx1"/>
                </a:solidFill>
                <a:ea typeface="Calibri" pitchFamily="34" charset="0"/>
                <a:cs typeface="Times New Roman" pitchFamily="18" charset="0"/>
              </a:rPr>
              <a:t>2</a:t>
            </a:r>
          </a:p>
          <a:p>
            <a:pPr marL="112668" indent="-53953" defTabSz="914034" eaLnBrk="0" hangingPunct="0">
              <a:buFontTx/>
              <a:buChar char="•"/>
              <a:tabLst>
                <a:tab pos="171381" algn="l"/>
              </a:tabLst>
              <a:defRPr/>
            </a:pPr>
            <a:r>
              <a:rPr lang="en-US" sz="600" b="1" u="sng" dirty="0">
                <a:solidFill>
                  <a:schemeClr val="tx1"/>
                </a:solidFill>
                <a:cs typeface="Times New Roman" pitchFamily="18" charset="0"/>
              </a:rPr>
              <a:t>HAZARDS: </a:t>
            </a:r>
            <a:r>
              <a:rPr lang="en-US" sz="600" dirty="0">
                <a:solidFill>
                  <a:schemeClr val="tx1"/>
                </a:solidFill>
                <a:cs typeface="Times New Roman" pitchFamily="18" charset="0"/>
              </a:rPr>
              <a:t>For an adult, a blood level of </a:t>
            </a:r>
            <a:r>
              <a:rPr lang="en-US" sz="600" dirty="0">
                <a:solidFill>
                  <a:schemeClr val="tx1"/>
                </a:solidFill>
                <a:ea typeface="Calibri" pitchFamily="34" charset="0"/>
                <a:cs typeface="Times New Roman" pitchFamily="18" charset="0"/>
              </a:rPr>
              <a:t>81</a:t>
            </a:r>
            <a:r>
              <a:rPr lang="en-US" sz="600" i="1" dirty="0">
                <a:solidFill>
                  <a:schemeClr val="tx1"/>
                </a:solidFill>
                <a:ea typeface="Calibri" pitchFamily="34" charset="0"/>
                <a:cs typeface="Times New Roman" pitchFamily="18" charset="0"/>
              </a:rPr>
              <a:t> µ</a:t>
            </a:r>
            <a:r>
              <a:rPr lang="en-US" sz="600" dirty="0">
                <a:solidFill>
                  <a:schemeClr val="tx1"/>
                </a:solidFill>
                <a:ea typeface="Calibri" pitchFamily="34" charset="0"/>
                <a:cs typeface="Times New Roman" pitchFamily="18" charset="0"/>
              </a:rPr>
              <a:t>g/</a:t>
            </a:r>
            <a:r>
              <a:rPr lang="en-US" sz="600" dirty="0" err="1">
                <a:solidFill>
                  <a:schemeClr val="tx1"/>
                </a:solidFill>
                <a:ea typeface="Calibri" pitchFamily="34" charset="0"/>
                <a:cs typeface="Times New Roman" pitchFamily="18" charset="0"/>
              </a:rPr>
              <a:t>dL</a:t>
            </a:r>
            <a:r>
              <a:rPr lang="en-US" sz="600" dirty="0">
                <a:solidFill>
                  <a:schemeClr val="tx1"/>
                </a:solidFill>
                <a:ea typeface="Calibri" pitchFamily="34" charset="0"/>
                <a:cs typeface="Times New Roman" pitchFamily="18" charset="0"/>
              </a:rPr>
              <a:t> will potentially cause anemia, decreased life-span, nerve problems, infertility in men, increased blood pressure,  and hearing loss. </a:t>
            </a:r>
            <a:r>
              <a:rPr lang="en-US" sz="600" baseline="30000" dirty="0">
                <a:solidFill>
                  <a:schemeClr val="tx1"/>
                </a:solidFill>
                <a:ea typeface="Calibri" pitchFamily="34" charset="0"/>
                <a:cs typeface="Times New Roman" pitchFamily="18" charset="0"/>
              </a:rPr>
              <a:t>12</a:t>
            </a:r>
            <a:endParaRPr lang="en-US" sz="600" b="1" u="sng" baseline="30000" dirty="0">
              <a:solidFill>
                <a:schemeClr val="tx1"/>
              </a:solidFill>
              <a:cs typeface="Arial" pitchFamily="34" charset="0"/>
            </a:endParaRPr>
          </a:p>
        </p:txBody>
      </p:sp>
      <p:cxnSp>
        <p:nvCxnSpPr>
          <p:cNvPr id="101" name="Straight Arrow Connector 100"/>
          <p:cNvCxnSpPr>
            <a:stCxn id="89" idx="6"/>
          </p:cNvCxnSpPr>
          <p:nvPr/>
        </p:nvCxnSpPr>
        <p:spPr>
          <a:xfrm>
            <a:off x="7315200" y="2667000"/>
            <a:ext cx="838200" cy="457200"/>
          </a:xfrm>
          <a:prstGeom prst="straightConnector1">
            <a:avLst/>
          </a:prstGeom>
          <a:ln>
            <a:prstDash val="sysDash"/>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
  <a:themeElements>
    <a:clrScheme name="Mod">
      <a:dk1>
        <a:sysClr val="windowText" lastClr="000000"/>
      </a:dk1>
      <a:lt1>
        <a:sysClr val="window" lastClr="FFFFFF"/>
      </a:lt1>
      <a:dk2>
        <a:srgbClr val="065218"/>
      </a:dk2>
      <a:lt2>
        <a:srgbClr val="EDF3AE"/>
      </a:lt2>
      <a:accent1>
        <a:srgbClr val="8FCB17"/>
      </a:accent1>
      <a:accent2>
        <a:srgbClr val="769F11"/>
      </a:accent2>
      <a:accent3>
        <a:srgbClr val="D4E336"/>
      </a:accent3>
      <a:accent4>
        <a:srgbClr val="0C8228"/>
      </a:accent4>
      <a:accent5>
        <a:srgbClr val="C0EDA8"/>
      </a:accent5>
      <a:accent6>
        <a:srgbClr val="3B4F18"/>
      </a:accent6>
      <a:hlink>
        <a:srgbClr val="0A6A21"/>
      </a:hlink>
      <a:folHlink>
        <a:srgbClr val="406EA5"/>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2020</TotalTime>
  <Words>351</Words>
  <Application>Microsoft Office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5</vt:i4>
      </vt:variant>
      <vt:variant>
        <vt:lpstr>Design Template</vt:lpstr>
      </vt:variant>
      <vt:variant>
        <vt:i4>6</vt:i4>
      </vt:variant>
      <vt:variant>
        <vt:lpstr>Slide Titles</vt:lpstr>
      </vt:variant>
      <vt:variant>
        <vt:i4>1</vt:i4>
      </vt:variant>
    </vt:vector>
  </HeadingPairs>
  <TitlesOfParts>
    <vt:vector size="12" baseType="lpstr">
      <vt:lpstr>Calibri</vt:lpstr>
      <vt:lpstr>Arial</vt:lpstr>
      <vt:lpstr>Trebuchet MS</vt:lpstr>
      <vt:lpstr>Wingdings</vt:lpstr>
      <vt:lpstr>Papyrus</vt:lpstr>
      <vt:lpstr>Mod</vt:lpstr>
      <vt:lpstr>Mod</vt:lpstr>
      <vt:lpstr>Mod</vt:lpstr>
      <vt:lpstr>Mod</vt:lpstr>
      <vt:lpstr>Mod</vt:lpstr>
      <vt:lpstr>Mod</vt:lpstr>
      <vt:lpstr>REMEDIATING THE REMEDY: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dc:creator>
  <cp:lastModifiedBy>Information Technology Services</cp:lastModifiedBy>
  <cp:revision>30</cp:revision>
  <dcterms:created xsi:type="dcterms:W3CDTF">2008-12-07T09:52:39Z</dcterms:created>
  <dcterms:modified xsi:type="dcterms:W3CDTF">2008-12-15T16:27:31Z</dcterms:modified>
</cp:coreProperties>
</file>