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43891200" cy="38404800"/>
  <p:notesSz cx="6858000" cy="9144000"/>
  <p:defaultTextStyle>
    <a:defPPr>
      <a:defRPr lang="en-US"/>
    </a:defPPr>
    <a:lvl1pPr algn="l" rtl="0" fontAlgn="base">
      <a:spcBef>
        <a:spcPct val="0"/>
      </a:spcBef>
      <a:spcAft>
        <a:spcPct val="0"/>
      </a:spcAft>
      <a:defRPr sz="2900" kern="1200">
        <a:solidFill>
          <a:schemeClr val="tx1"/>
        </a:solidFill>
        <a:latin typeface="Arial Narrow" pitchFamily="34" charset="0"/>
        <a:ea typeface="+mn-ea"/>
        <a:cs typeface="+mn-cs"/>
      </a:defRPr>
    </a:lvl1pPr>
    <a:lvl2pPr marL="457200" algn="l" rtl="0" fontAlgn="base">
      <a:spcBef>
        <a:spcPct val="0"/>
      </a:spcBef>
      <a:spcAft>
        <a:spcPct val="0"/>
      </a:spcAft>
      <a:defRPr sz="2900" kern="1200">
        <a:solidFill>
          <a:schemeClr val="tx1"/>
        </a:solidFill>
        <a:latin typeface="Arial Narrow" pitchFamily="34" charset="0"/>
        <a:ea typeface="+mn-ea"/>
        <a:cs typeface="+mn-cs"/>
      </a:defRPr>
    </a:lvl2pPr>
    <a:lvl3pPr marL="914400" algn="l" rtl="0" fontAlgn="base">
      <a:spcBef>
        <a:spcPct val="0"/>
      </a:spcBef>
      <a:spcAft>
        <a:spcPct val="0"/>
      </a:spcAft>
      <a:defRPr sz="2900" kern="1200">
        <a:solidFill>
          <a:schemeClr val="tx1"/>
        </a:solidFill>
        <a:latin typeface="Arial Narrow" pitchFamily="34" charset="0"/>
        <a:ea typeface="+mn-ea"/>
        <a:cs typeface="+mn-cs"/>
      </a:defRPr>
    </a:lvl3pPr>
    <a:lvl4pPr marL="1371600" algn="l" rtl="0" fontAlgn="base">
      <a:spcBef>
        <a:spcPct val="0"/>
      </a:spcBef>
      <a:spcAft>
        <a:spcPct val="0"/>
      </a:spcAft>
      <a:defRPr sz="2900" kern="1200">
        <a:solidFill>
          <a:schemeClr val="tx1"/>
        </a:solidFill>
        <a:latin typeface="Arial Narrow" pitchFamily="34" charset="0"/>
        <a:ea typeface="+mn-ea"/>
        <a:cs typeface="+mn-cs"/>
      </a:defRPr>
    </a:lvl4pPr>
    <a:lvl5pPr marL="1828800" algn="l" rtl="0" fontAlgn="base">
      <a:spcBef>
        <a:spcPct val="0"/>
      </a:spcBef>
      <a:spcAft>
        <a:spcPct val="0"/>
      </a:spcAft>
      <a:defRPr sz="2900" kern="1200">
        <a:solidFill>
          <a:schemeClr val="tx1"/>
        </a:solidFill>
        <a:latin typeface="Arial Narrow" pitchFamily="34" charset="0"/>
        <a:ea typeface="+mn-ea"/>
        <a:cs typeface="+mn-cs"/>
      </a:defRPr>
    </a:lvl5pPr>
    <a:lvl6pPr marL="2286000" algn="l" defTabSz="914400" rtl="0" eaLnBrk="1" latinLnBrk="0" hangingPunct="1">
      <a:defRPr sz="2900" kern="1200">
        <a:solidFill>
          <a:schemeClr val="tx1"/>
        </a:solidFill>
        <a:latin typeface="Arial Narrow" pitchFamily="34" charset="0"/>
        <a:ea typeface="+mn-ea"/>
        <a:cs typeface="+mn-cs"/>
      </a:defRPr>
    </a:lvl6pPr>
    <a:lvl7pPr marL="2743200" algn="l" defTabSz="914400" rtl="0" eaLnBrk="1" latinLnBrk="0" hangingPunct="1">
      <a:defRPr sz="2900" kern="1200">
        <a:solidFill>
          <a:schemeClr val="tx1"/>
        </a:solidFill>
        <a:latin typeface="Arial Narrow" pitchFamily="34" charset="0"/>
        <a:ea typeface="+mn-ea"/>
        <a:cs typeface="+mn-cs"/>
      </a:defRPr>
    </a:lvl7pPr>
    <a:lvl8pPr marL="3200400" algn="l" defTabSz="914400" rtl="0" eaLnBrk="1" latinLnBrk="0" hangingPunct="1">
      <a:defRPr sz="2900" kern="1200">
        <a:solidFill>
          <a:schemeClr val="tx1"/>
        </a:solidFill>
        <a:latin typeface="Arial Narrow" pitchFamily="34" charset="0"/>
        <a:ea typeface="+mn-ea"/>
        <a:cs typeface="+mn-cs"/>
      </a:defRPr>
    </a:lvl8pPr>
    <a:lvl9pPr marL="3657600" algn="l" defTabSz="914400" rtl="0" eaLnBrk="1" latinLnBrk="0" hangingPunct="1">
      <a:defRPr sz="29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3399FF"/>
    <a:srgbClr val="EDFF47"/>
    <a:srgbClr val="B1BE32"/>
    <a:srgbClr val="0066FF"/>
    <a:srgbClr val="FF9900"/>
    <a:srgbClr val="CC0000"/>
    <a:srgbClr val="9933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2" autoAdjust="0"/>
    <p:restoredTop sz="96279" autoAdjust="0"/>
  </p:normalViewPr>
  <p:slideViewPr>
    <p:cSldViewPr snapToGrid="0" snapToObjects="1">
      <p:cViewPr>
        <p:scale>
          <a:sx n="33" d="100"/>
          <a:sy n="33" d="100"/>
        </p:scale>
        <p:origin x="-72" y="-72"/>
      </p:cViewPr>
      <p:guideLst>
        <p:guide orient="horz" pos="3532"/>
        <p:guide orient="horz" pos="23666"/>
        <p:guide pos="590"/>
        <p:guide pos="9103"/>
        <p:guide pos="9547"/>
        <p:guide pos="27014"/>
        <p:guide pos="18058"/>
        <p:guide pos="18503"/>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470025" y="685800"/>
            <a:ext cx="391795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C150FF7-E10B-46B0-BD48-B1723BE0C6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2DE9A196-6F4B-4744-B963-6A24C834463C}" type="slidenum">
              <a:rPr lang="en-US" smtClean="0"/>
              <a:pPr/>
              <a:t>1</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1930063"/>
            <a:ext cx="37306250" cy="823277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1763038"/>
            <a:ext cx="30724475"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04050" y="1484313"/>
            <a:ext cx="10480675" cy="3608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0438" y="1484313"/>
            <a:ext cx="31291212" cy="3608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1930063"/>
            <a:ext cx="37306250" cy="823277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1763038"/>
            <a:ext cx="30724475"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4679275"/>
            <a:ext cx="37307838" cy="7626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6278225"/>
            <a:ext cx="37307838"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625" y="5607050"/>
            <a:ext cx="4910138" cy="3196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99163" y="5607050"/>
            <a:ext cx="4911725" cy="3196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38288"/>
            <a:ext cx="3950335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8596313"/>
            <a:ext cx="1939290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2179300"/>
            <a:ext cx="1939290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8596313"/>
            <a:ext cx="19400837"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2179300"/>
            <a:ext cx="19400837"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28763"/>
            <a:ext cx="14439900" cy="6507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528763"/>
            <a:ext cx="2453640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8035925"/>
            <a:ext cx="1443990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6882725"/>
            <a:ext cx="26335037" cy="31750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432175"/>
            <a:ext cx="26335037"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30057725"/>
            <a:ext cx="26335037"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97700" y="1484313"/>
            <a:ext cx="10487025" cy="36085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6625" y="1484313"/>
            <a:ext cx="31308675" cy="3608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1930063"/>
            <a:ext cx="37306250" cy="823277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1763038"/>
            <a:ext cx="30724475"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4679275"/>
            <a:ext cx="37307838" cy="7626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6278225"/>
            <a:ext cx="37307838"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07050"/>
            <a:ext cx="21018500" cy="3196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38" y="5607050"/>
            <a:ext cx="21020087" cy="3196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38288"/>
            <a:ext cx="3950335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8596313"/>
            <a:ext cx="1939290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2179300"/>
            <a:ext cx="1939290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8596313"/>
            <a:ext cx="19400837"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2179300"/>
            <a:ext cx="19400837"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4679275"/>
            <a:ext cx="37307838" cy="7626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6278225"/>
            <a:ext cx="37307838"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28763"/>
            <a:ext cx="14439900" cy="6507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528763"/>
            <a:ext cx="2453640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8035925"/>
            <a:ext cx="1443990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6882725"/>
            <a:ext cx="26335037" cy="31750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432175"/>
            <a:ext cx="26335037"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30057725"/>
            <a:ext cx="26335037"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484313"/>
            <a:ext cx="10547350" cy="36085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484313"/>
            <a:ext cx="31491237" cy="3608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0438" y="5595938"/>
            <a:ext cx="6667500" cy="3196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780338" y="5595938"/>
            <a:ext cx="6667500" cy="3196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38288"/>
            <a:ext cx="3950335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8596313"/>
            <a:ext cx="1939290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2179300"/>
            <a:ext cx="1939290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8596313"/>
            <a:ext cx="19400837"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2179300"/>
            <a:ext cx="19400837"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28763"/>
            <a:ext cx="14439900" cy="6507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528763"/>
            <a:ext cx="2453640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8035925"/>
            <a:ext cx="1443990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6882725"/>
            <a:ext cx="26335037" cy="31750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432175"/>
            <a:ext cx="26335037"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30057725"/>
            <a:ext cx="26335037"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0"/>
            <a:ext cx="43891200" cy="474821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6049" name="Rectangle 33"/>
          <p:cNvSpPr>
            <a:spLocks noChangeArrowheads="1"/>
          </p:cNvSpPr>
          <p:nvPr userDrawn="1"/>
        </p:nvSpPr>
        <p:spPr bwMode="auto">
          <a:xfrm>
            <a:off x="935038" y="5600700"/>
            <a:ext cx="13512800" cy="3196431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6025" name="Rectangle 9"/>
          <p:cNvSpPr>
            <a:spLocks noChangeArrowheads="1"/>
          </p:cNvSpPr>
          <p:nvPr userDrawn="1"/>
        </p:nvSpPr>
        <p:spPr bwMode="auto">
          <a:xfrm>
            <a:off x="0" y="4741863"/>
            <a:ext cx="43891200" cy="152400"/>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86030" name="Text Box 14"/>
          <p:cNvSpPr txBox="1">
            <a:spLocks noChangeArrowheads="1"/>
          </p:cNvSpPr>
          <p:nvPr userDrawn="1"/>
        </p:nvSpPr>
        <p:spPr bwMode="auto">
          <a:xfrm>
            <a:off x="935038" y="37853938"/>
            <a:ext cx="2884487" cy="315912"/>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TEMPLATE DESIGN © 2007</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1030" name="Rectangle 15"/>
          <p:cNvSpPr>
            <a:spLocks noGrp="1" noChangeArrowheads="1"/>
          </p:cNvSpPr>
          <p:nvPr>
            <p:ph type="title"/>
          </p:nvPr>
        </p:nvSpPr>
        <p:spPr bwMode="auto">
          <a:xfrm>
            <a:off x="960438" y="1484313"/>
            <a:ext cx="41924287" cy="2570162"/>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960438" y="5595938"/>
            <a:ext cx="13487400" cy="31969075"/>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userDrawn="1"/>
        </p:nvSpPr>
        <p:spPr bwMode="auto">
          <a:xfrm>
            <a:off x="0" y="0"/>
            <a:ext cx="43891200" cy="384048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86056" name="Rectangle 40"/>
          <p:cNvSpPr>
            <a:spLocks noChangeArrowheads="1"/>
          </p:cNvSpPr>
          <p:nvPr userDrawn="1"/>
        </p:nvSpPr>
        <p:spPr bwMode="auto">
          <a:xfrm>
            <a:off x="29371925" y="5600700"/>
            <a:ext cx="13512800" cy="3196431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6057" name="Rectangle 41"/>
          <p:cNvSpPr>
            <a:spLocks noChangeArrowheads="1"/>
          </p:cNvSpPr>
          <p:nvPr userDrawn="1"/>
        </p:nvSpPr>
        <p:spPr bwMode="auto">
          <a:xfrm>
            <a:off x="15152688" y="5600700"/>
            <a:ext cx="13512800" cy="3196431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8800">
          <a:solidFill>
            <a:schemeClr val="tx2"/>
          </a:solidFill>
          <a:latin typeface="+mj-lt"/>
          <a:ea typeface="+mj-ea"/>
          <a:cs typeface="+mj-cs"/>
        </a:defRPr>
      </a:lvl1pPr>
      <a:lvl2pPr algn="ctr" rtl="0" eaLnBrk="0" fontAlgn="base" hangingPunct="0">
        <a:spcBef>
          <a:spcPct val="0"/>
        </a:spcBef>
        <a:spcAft>
          <a:spcPct val="0"/>
        </a:spcAft>
        <a:defRPr sz="8800">
          <a:solidFill>
            <a:schemeClr val="tx2"/>
          </a:solidFill>
          <a:latin typeface="Arial Black" pitchFamily="34" charset="0"/>
        </a:defRPr>
      </a:lvl2pPr>
      <a:lvl3pPr algn="ctr" rtl="0" eaLnBrk="0" fontAlgn="base" hangingPunct="0">
        <a:spcBef>
          <a:spcPct val="0"/>
        </a:spcBef>
        <a:spcAft>
          <a:spcPct val="0"/>
        </a:spcAft>
        <a:defRPr sz="8800">
          <a:solidFill>
            <a:schemeClr val="tx2"/>
          </a:solidFill>
          <a:latin typeface="Arial Black" pitchFamily="34" charset="0"/>
        </a:defRPr>
      </a:lvl3pPr>
      <a:lvl4pPr algn="ctr" rtl="0" eaLnBrk="0" fontAlgn="base" hangingPunct="0">
        <a:spcBef>
          <a:spcPct val="0"/>
        </a:spcBef>
        <a:spcAft>
          <a:spcPct val="0"/>
        </a:spcAft>
        <a:defRPr sz="8800">
          <a:solidFill>
            <a:schemeClr val="tx2"/>
          </a:solidFill>
          <a:latin typeface="Arial Black" pitchFamily="34" charset="0"/>
        </a:defRPr>
      </a:lvl4pPr>
      <a:lvl5pPr algn="ctr" rtl="0" eaLnBrk="0" fontAlgn="base" hangingPunct="0">
        <a:spcBef>
          <a:spcPct val="0"/>
        </a:spcBef>
        <a:spcAft>
          <a:spcPct val="0"/>
        </a:spcAft>
        <a:defRPr sz="8800">
          <a:solidFill>
            <a:schemeClr val="tx2"/>
          </a:solidFill>
          <a:latin typeface="Arial Black" pitchFamily="34" charset="0"/>
        </a:defRPr>
      </a:lvl5pPr>
      <a:lvl6pPr marL="457200" algn="ctr" rtl="0" fontAlgn="base">
        <a:spcBef>
          <a:spcPct val="0"/>
        </a:spcBef>
        <a:spcAft>
          <a:spcPct val="0"/>
        </a:spcAft>
        <a:defRPr sz="8800">
          <a:solidFill>
            <a:schemeClr val="tx2"/>
          </a:solidFill>
          <a:latin typeface="Arial Black" pitchFamily="34" charset="0"/>
        </a:defRPr>
      </a:lvl6pPr>
      <a:lvl7pPr marL="914400" algn="ctr" rtl="0" fontAlgn="base">
        <a:spcBef>
          <a:spcPct val="0"/>
        </a:spcBef>
        <a:spcAft>
          <a:spcPct val="0"/>
        </a:spcAft>
        <a:defRPr sz="8800">
          <a:solidFill>
            <a:schemeClr val="tx2"/>
          </a:solidFill>
          <a:latin typeface="Arial Black" pitchFamily="34" charset="0"/>
        </a:defRPr>
      </a:lvl7pPr>
      <a:lvl8pPr marL="1371600" algn="ctr" rtl="0" fontAlgn="base">
        <a:spcBef>
          <a:spcPct val="0"/>
        </a:spcBef>
        <a:spcAft>
          <a:spcPct val="0"/>
        </a:spcAft>
        <a:defRPr sz="8800">
          <a:solidFill>
            <a:schemeClr val="tx2"/>
          </a:solidFill>
          <a:latin typeface="Arial Black" pitchFamily="34" charset="0"/>
        </a:defRPr>
      </a:lvl8pPr>
      <a:lvl9pPr marL="1828800" algn="ctr" rtl="0" fontAlgn="base">
        <a:spcBef>
          <a:spcPct val="0"/>
        </a:spcBef>
        <a:spcAft>
          <a:spcPct val="0"/>
        </a:spcAft>
        <a:defRPr sz="88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0"/>
            <a:ext cx="43891200" cy="4911725"/>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7" name="Rectangle 3"/>
          <p:cNvSpPr>
            <a:spLocks noChangeArrowheads="1"/>
          </p:cNvSpPr>
          <p:nvPr userDrawn="1"/>
        </p:nvSpPr>
        <p:spPr bwMode="auto">
          <a:xfrm>
            <a:off x="936625" y="5607050"/>
            <a:ext cx="9974263" cy="31962725"/>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8" name="Rectangle 4"/>
          <p:cNvSpPr>
            <a:spLocks noChangeArrowheads="1"/>
          </p:cNvSpPr>
          <p:nvPr userDrawn="1"/>
        </p:nvSpPr>
        <p:spPr bwMode="auto">
          <a:xfrm>
            <a:off x="0" y="4911725"/>
            <a:ext cx="43891200" cy="150813"/>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0229" name="Text Box 5"/>
          <p:cNvSpPr txBox="1">
            <a:spLocks noChangeArrowheads="1"/>
          </p:cNvSpPr>
          <p:nvPr userDrawn="1"/>
        </p:nvSpPr>
        <p:spPr bwMode="auto">
          <a:xfrm>
            <a:off x="609600" y="37853938"/>
            <a:ext cx="2514600" cy="315912"/>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POSTER TEMPLATE BY:</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13318" name="Rectangle 6"/>
          <p:cNvSpPr>
            <a:spLocks noGrp="1" noChangeArrowheads="1"/>
          </p:cNvSpPr>
          <p:nvPr>
            <p:ph type="title"/>
          </p:nvPr>
        </p:nvSpPr>
        <p:spPr bwMode="auto">
          <a:xfrm>
            <a:off x="960438" y="1484313"/>
            <a:ext cx="41924287" cy="2570162"/>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13319" name="Rectangle 7"/>
          <p:cNvSpPr>
            <a:spLocks noGrp="1" noChangeArrowheads="1"/>
          </p:cNvSpPr>
          <p:nvPr>
            <p:ph type="body" idx="1"/>
          </p:nvPr>
        </p:nvSpPr>
        <p:spPr bwMode="auto">
          <a:xfrm>
            <a:off x="936625" y="5607050"/>
            <a:ext cx="9974263" cy="31962725"/>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userDrawn="1"/>
        </p:nvSpPr>
        <p:spPr bwMode="auto">
          <a:xfrm>
            <a:off x="0" y="0"/>
            <a:ext cx="43891200" cy="384048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180233" name="Rectangle 9"/>
          <p:cNvSpPr>
            <a:spLocks noChangeArrowheads="1"/>
          </p:cNvSpPr>
          <p:nvPr userDrawn="1"/>
        </p:nvSpPr>
        <p:spPr bwMode="auto">
          <a:xfrm>
            <a:off x="11490325" y="5607050"/>
            <a:ext cx="20764500" cy="31962725"/>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35" name="Rectangle 11"/>
          <p:cNvSpPr>
            <a:spLocks noChangeArrowheads="1"/>
          </p:cNvSpPr>
          <p:nvPr userDrawn="1"/>
        </p:nvSpPr>
        <p:spPr bwMode="auto">
          <a:xfrm>
            <a:off x="32902525" y="5607050"/>
            <a:ext cx="9982200" cy="31962725"/>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0"/>
            <a:ext cx="43891200" cy="4911725"/>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1" name="Rectangle 3"/>
          <p:cNvSpPr>
            <a:spLocks noChangeArrowheads="1"/>
          </p:cNvSpPr>
          <p:nvPr userDrawn="1"/>
        </p:nvSpPr>
        <p:spPr bwMode="auto">
          <a:xfrm>
            <a:off x="693738" y="5607050"/>
            <a:ext cx="42367200" cy="31962725"/>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2" name="Rectangle 4"/>
          <p:cNvSpPr>
            <a:spLocks noChangeArrowheads="1"/>
          </p:cNvSpPr>
          <p:nvPr userDrawn="1"/>
        </p:nvSpPr>
        <p:spPr bwMode="auto">
          <a:xfrm>
            <a:off x="0" y="4911725"/>
            <a:ext cx="43891200" cy="150813"/>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1253" name="Text Box 5"/>
          <p:cNvSpPr txBox="1">
            <a:spLocks noChangeArrowheads="1"/>
          </p:cNvSpPr>
          <p:nvPr userDrawn="1"/>
        </p:nvSpPr>
        <p:spPr bwMode="auto">
          <a:xfrm>
            <a:off x="609600" y="37853938"/>
            <a:ext cx="2514600" cy="315912"/>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POSTER TEMPLATE BY:</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25606" name="Rectangle 6"/>
          <p:cNvSpPr>
            <a:spLocks noGrp="1" noChangeArrowheads="1"/>
          </p:cNvSpPr>
          <p:nvPr>
            <p:ph type="title"/>
          </p:nvPr>
        </p:nvSpPr>
        <p:spPr bwMode="auto">
          <a:xfrm>
            <a:off x="960438" y="1484313"/>
            <a:ext cx="41924287" cy="2570162"/>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25607" name="Rectangle 7"/>
          <p:cNvSpPr>
            <a:spLocks noGrp="1" noChangeArrowheads="1"/>
          </p:cNvSpPr>
          <p:nvPr>
            <p:ph type="body" idx="1"/>
          </p:nvPr>
        </p:nvSpPr>
        <p:spPr bwMode="auto">
          <a:xfrm>
            <a:off x="693738" y="5607050"/>
            <a:ext cx="42190987" cy="31962725"/>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userDrawn="1"/>
        </p:nvSpPr>
        <p:spPr bwMode="auto">
          <a:xfrm>
            <a:off x="0" y="0"/>
            <a:ext cx="43891200" cy="38404800"/>
          </a:xfrm>
          <a:prstGeom prst="rect">
            <a:avLst/>
          </a:prstGeom>
          <a:noFill/>
          <a:ln w="3175">
            <a:solidFill>
              <a:schemeClr val="tx2"/>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F47"/>
        </a:solidFill>
        <a:effectLst/>
      </p:bgPr>
    </p:bg>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28575" y="0"/>
            <a:ext cx="43891200" cy="4740275"/>
          </a:xfrm>
          <a:prstGeom prst="rect">
            <a:avLst/>
          </a:prstGeom>
          <a:solidFill>
            <a:srgbClr val="3399FF"/>
          </a:solidFill>
          <a:ln w="9525">
            <a:noFill/>
            <a:miter lim="800000"/>
            <a:headEnd/>
            <a:tailEnd/>
          </a:ln>
        </p:spPr>
        <p:txBody>
          <a:bodyPr lIns="91243" tIns="45614" rIns="91243" bIns="45614">
            <a:spAutoFit/>
          </a:bodyPr>
          <a:lstStyle/>
          <a:p>
            <a:pPr algn="ctr">
              <a:spcBef>
                <a:spcPct val="50000"/>
              </a:spcBef>
            </a:pPr>
            <a:r>
              <a:rPr lang="en-US" sz="6600">
                <a:solidFill>
                  <a:srgbClr val="EDFF47"/>
                </a:solidFill>
                <a:latin typeface="Arial Black" pitchFamily="34" charset="0"/>
              </a:rPr>
              <a:t> </a:t>
            </a:r>
            <a:r>
              <a:rPr lang="en-US" sz="8800">
                <a:solidFill>
                  <a:srgbClr val="EDFF47"/>
                </a:solidFill>
                <a:latin typeface="Arial Black" pitchFamily="34" charset="0"/>
              </a:rPr>
              <a:t/>
            </a:r>
            <a:br>
              <a:rPr lang="en-US" sz="8800">
                <a:solidFill>
                  <a:srgbClr val="EDFF47"/>
                </a:solidFill>
                <a:latin typeface="Arial Black" pitchFamily="34" charset="0"/>
              </a:rPr>
            </a:br>
            <a:r>
              <a:rPr lang="en-US" sz="8800">
                <a:solidFill>
                  <a:srgbClr val="EDFF47"/>
                </a:solidFill>
                <a:latin typeface="Arial Black" pitchFamily="34" charset="0"/>
              </a:rPr>
              <a:t>The Madness? Of Vincent Van Gogh	</a:t>
            </a:r>
          </a:p>
          <a:p>
            <a:pPr algn="ctr" eaLnBrk="0" hangingPunct="0"/>
            <a:r>
              <a:rPr lang="en-US" sz="6000" b="1">
                <a:solidFill>
                  <a:srgbClr val="EDFF47"/>
                </a:solidFill>
                <a:latin typeface="Arial" charset="0"/>
              </a:rPr>
              <a:t>Kari Kronsbein</a:t>
            </a:r>
          </a:p>
          <a:p>
            <a:pPr algn="ctr" eaLnBrk="0" hangingPunct="0"/>
            <a:r>
              <a:rPr lang="en-US" sz="4400" b="1">
                <a:solidFill>
                  <a:srgbClr val="EDFF47"/>
                </a:solidFill>
                <a:latin typeface="Arial" charset="0"/>
              </a:rPr>
              <a:t>Loyola University Chicago</a:t>
            </a:r>
          </a:p>
          <a:p>
            <a:pPr algn="ctr" eaLnBrk="0" hangingPunct="0"/>
            <a:endParaRPr lang="en-US" sz="4400" b="1" i="1">
              <a:solidFill>
                <a:srgbClr val="EDFF47"/>
              </a:solidFill>
              <a:latin typeface="Arial" charset="0"/>
            </a:endParaRPr>
          </a:p>
        </p:txBody>
      </p:sp>
      <p:sp>
        <p:nvSpPr>
          <p:cNvPr id="38915" name="Text Box 471"/>
          <p:cNvSpPr txBox="1">
            <a:spLocks noChangeArrowheads="1"/>
          </p:cNvSpPr>
          <p:nvPr/>
        </p:nvSpPr>
        <p:spPr bwMode="auto">
          <a:xfrm>
            <a:off x="936625" y="5607050"/>
            <a:ext cx="13514388" cy="708025"/>
          </a:xfrm>
          <a:prstGeom prst="rect">
            <a:avLst/>
          </a:prstGeom>
          <a:solidFill>
            <a:srgbClr val="3399FF"/>
          </a:solidFill>
          <a:ln w="9525">
            <a:noFill/>
            <a:miter lim="800000"/>
            <a:headEnd/>
            <a:tailEnd/>
          </a:ln>
        </p:spPr>
        <p:txBody>
          <a:bodyPr lIns="91267" tIns="45624" rIns="91267" bIns="45624">
            <a:spAutoFit/>
          </a:bodyPr>
          <a:lstStyle/>
          <a:p>
            <a:pPr algn="ctr" eaLnBrk="0" hangingPunct="0">
              <a:spcBef>
                <a:spcPct val="50000"/>
              </a:spcBef>
            </a:pPr>
            <a:r>
              <a:rPr lang="en-US" sz="4000">
                <a:solidFill>
                  <a:srgbClr val="EDFF47"/>
                </a:solidFill>
              </a:rPr>
              <a:t>Abstract</a:t>
            </a:r>
          </a:p>
        </p:txBody>
      </p:sp>
      <p:sp>
        <p:nvSpPr>
          <p:cNvPr id="2520" name="Text Box 472"/>
          <p:cNvSpPr txBox="1">
            <a:spLocks noChangeArrowheads="1"/>
          </p:cNvSpPr>
          <p:nvPr/>
        </p:nvSpPr>
        <p:spPr bwMode="auto">
          <a:xfrm>
            <a:off x="936625" y="6248400"/>
            <a:ext cx="13506450" cy="7570788"/>
          </a:xfrm>
          <a:prstGeom prst="rect">
            <a:avLst/>
          </a:prstGeom>
          <a:noFill/>
          <a:ln w="9525">
            <a:noFill/>
            <a:miter lim="800000"/>
            <a:headEnd/>
            <a:tailEnd/>
          </a:ln>
          <a:effectLst/>
        </p:spPr>
        <p:txBody>
          <a:bodyPr lIns="457200" tIns="457200" rIns="457200" bIns="457200">
            <a:spAutoFit/>
          </a:bodyPr>
          <a:lstStyle/>
          <a:p>
            <a:pPr>
              <a:defRPr/>
            </a:pPr>
            <a:r>
              <a:rPr lang="en-US" sz="3600" dirty="0">
                <a:solidFill>
                  <a:schemeClr val="bg2">
                    <a:lumMod val="50000"/>
                  </a:schemeClr>
                </a:solidFill>
              </a:rPr>
              <a:t>The diagnosis for the mental disorder of Vincent Van Gogh has been disputed among scholars since his premature death in 1890. The final months of his life were marked with periods of erratic, violent behavior (or what Van Gogh called attacks), but upon reading his letters and studying the art that were produced during this period, it is clear that Van Gogh’s mind was largely lucid during the time between these attacks.  The various symptoms which Van Gogh experienced, from extreme and frequent colic , to wrist drop, to convulsions and hallucinations, can be symptomatic of many diseases and disorders, </a:t>
            </a:r>
            <a:r>
              <a:rPr lang="en-US" sz="3600" dirty="0">
                <a:solidFill>
                  <a:schemeClr val="bg2">
                    <a:lumMod val="50000"/>
                  </a:schemeClr>
                </a:solidFill>
              </a:rPr>
              <a:t>but from studying Van Gogh’s descriptions of his own physical and mental state, I suggest that these symptoms are largely characteristic of lead poisoning, although his death was not a direct result of lead poisoning. </a:t>
            </a:r>
            <a:endParaRPr lang="en-US" sz="3600" dirty="0">
              <a:solidFill>
                <a:schemeClr val="bg2">
                  <a:lumMod val="50000"/>
                </a:schemeClr>
              </a:solidFill>
            </a:endParaRPr>
          </a:p>
        </p:txBody>
      </p:sp>
      <p:sp>
        <p:nvSpPr>
          <p:cNvPr id="38917" name="Text Box 473"/>
          <p:cNvSpPr txBox="1">
            <a:spLocks noChangeArrowheads="1"/>
          </p:cNvSpPr>
          <p:nvPr/>
        </p:nvSpPr>
        <p:spPr bwMode="auto">
          <a:xfrm>
            <a:off x="944563" y="13465175"/>
            <a:ext cx="13514387" cy="708025"/>
          </a:xfrm>
          <a:prstGeom prst="rect">
            <a:avLst/>
          </a:prstGeom>
          <a:solidFill>
            <a:srgbClr val="3399FF"/>
          </a:solidFill>
          <a:ln w="9525">
            <a:noFill/>
            <a:miter lim="800000"/>
            <a:headEnd/>
            <a:tailEnd/>
          </a:ln>
        </p:spPr>
        <p:txBody>
          <a:bodyPr lIns="91267" tIns="45624" rIns="91267" bIns="45624">
            <a:spAutoFit/>
          </a:bodyPr>
          <a:lstStyle/>
          <a:p>
            <a:pPr algn="ctr" eaLnBrk="0" hangingPunct="0">
              <a:spcBef>
                <a:spcPct val="50000"/>
              </a:spcBef>
            </a:pPr>
            <a:r>
              <a:rPr lang="en-US" sz="4000">
                <a:solidFill>
                  <a:srgbClr val="EDFF47"/>
                </a:solidFill>
              </a:rPr>
              <a:t>Exposure to Lead</a:t>
            </a:r>
          </a:p>
        </p:txBody>
      </p:sp>
      <p:sp>
        <p:nvSpPr>
          <p:cNvPr id="38918" name="Text Box 495"/>
          <p:cNvSpPr txBox="1">
            <a:spLocks noChangeArrowheads="1"/>
          </p:cNvSpPr>
          <p:nvPr/>
        </p:nvSpPr>
        <p:spPr bwMode="auto">
          <a:xfrm>
            <a:off x="15159038" y="5640388"/>
            <a:ext cx="13511212" cy="708025"/>
          </a:xfrm>
          <a:prstGeom prst="rect">
            <a:avLst/>
          </a:prstGeom>
          <a:solidFill>
            <a:srgbClr val="3399FF"/>
          </a:solidFill>
          <a:ln w="9525">
            <a:noFill/>
            <a:miter lim="800000"/>
            <a:headEnd/>
            <a:tailEnd/>
          </a:ln>
        </p:spPr>
        <p:txBody>
          <a:bodyPr lIns="91267" tIns="45624" rIns="91267" bIns="45624">
            <a:spAutoFit/>
          </a:bodyPr>
          <a:lstStyle/>
          <a:p>
            <a:pPr algn="ctr" eaLnBrk="0" hangingPunct="0">
              <a:spcBef>
                <a:spcPct val="50000"/>
              </a:spcBef>
            </a:pPr>
            <a:r>
              <a:rPr lang="en-US" sz="4000">
                <a:solidFill>
                  <a:srgbClr val="EDFF47"/>
                </a:solidFill>
              </a:rPr>
              <a:t>Other Suggested Diagnoses</a:t>
            </a:r>
          </a:p>
        </p:txBody>
      </p:sp>
      <p:sp>
        <p:nvSpPr>
          <p:cNvPr id="2544" name="Text Box 496"/>
          <p:cNvSpPr txBox="1">
            <a:spLocks noChangeArrowheads="1"/>
          </p:cNvSpPr>
          <p:nvPr/>
        </p:nvSpPr>
        <p:spPr bwMode="auto">
          <a:xfrm>
            <a:off x="15159038" y="6281738"/>
            <a:ext cx="13511212" cy="8032750"/>
          </a:xfrm>
          <a:prstGeom prst="rect">
            <a:avLst/>
          </a:prstGeom>
          <a:noFill/>
          <a:ln w="9525">
            <a:noFill/>
            <a:miter lim="800000"/>
            <a:headEnd/>
            <a:tailEnd/>
          </a:ln>
          <a:effectLst/>
        </p:spPr>
        <p:txBody>
          <a:bodyPr lIns="457200" tIns="457200" rIns="457200" bIns="457200">
            <a:spAutoFit/>
          </a:bodyPr>
          <a:lstStyle/>
          <a:p>
            <a:pPr>
              <a:buFont typeface="Arial" charset="0"/>
              <a:buChar char="•"/>
            </a:pPr>
            <a:r>
              <a:rPr lang="en-US" sz="3600">
                <a:solidFill>
                  <a:srgbClr val="404040"/>
                </a:solidFill>
              </a:rPr>
              <a:t>It has been widely suggested that Van Gogh was an epileptic, due to a family history of diagnosed epilepsy (a maternal aunt died of epilepsy), as well as the diagnosis of Dr. Peyron.  This diagnosis does not account for all of the symptoms with which Van Gogh was plagued.</a:t>
            </a:r>
          </a:p>
          <a:p>
            <a:pPr>
              <a:buFont typeface="Arial" charset="0"/>
              <a:buChar char="•"/>
            </a:pPr>
            <a:r>
              <a:rPr lang="en-US" sz="3600">
                <a:solidFill>
                  <a:srgbClr val="404040"/>
                </a:solidFill>
              </a:rPr>
              <a:t>The idea of Van Gogh as a schizophrenic was suggested by Karl Jaspers in 1922, but has since been proven obsolete by scholars. </a:t>
            </a:r>
          </a:p>
          <a:p>
            <a:pPr>
              <a:buFont typeface="Arial" charset="0"/>
              <a:buChar char="•"/>
            </a:pPr>
            <a:r>
              <a:rPr lang="en-US" sz="3600">
                <a:solidFill>
                  <a:srgbClr val="404040"/>
                </a:solidFill>
              </a:rPr>
              <a:t>Syphilis is a popular diagnosis for Van Gogh’s mental state, but madness caused by syphilis does not generally occur in “episodes,” as was the case with Van Gogh.</a:t>
            </a:r>
          </a:p>
          <a:p>
            <a:pPr>
              <a:buFont typeface="Arial" charset="0"/>
              <a:buChar char="•"/>
            </a:pPr>
            <a:r>
              <a:rPr lang="en-US" sz="3600">
                <a:solidFill>
                  <a:srgbClr val="404040"/>
                </a:solidFill>
              </a:rPr>
              <a:t>Other diagnoses include Menière’s syndrome, absinthe intoxication, bipolar disorder, cycloid psychosis, sunstroke, and acute intermittent porphyria.</a:t>
            </a:r>
          </a:p>
          <a:p>
            <a:endParaRPr lang="en-US" sz="3000"/>
          </a:p>
        </p:txBody>
      </p:sp>
      <p:sp>
        <p:nvSpPr>
          <p:cNvPr id="38920" name="Text Box 502"/>
          <p:cNvSpPr txBox="1">
            <a:spLocks noChangeArrowheads="1"/>
          </p:cNvSpPr>
          <p:nvPr/>
        </p:nvSpPr>
        <p:spPr bwMode="auto">
          <a:xfrm>
            <a:off x="15162213" y="14414500"/>
            <a:ext cx="13511212" cy="708025"/>
          </a:xfrm>
          <a:prstGeom prst="rect">
            <a:avLst/>
          </a:prstGeom>
          <a:solidFill>
            <a:srgbClr val="3399FF"/>
          </a:solidFill>
          <a:ln w="9525">
            <a:noFill/>
            <a:miter lim="800000"/>
            <a:headEnd/>
            <a:tailEnd/>
          </a:ln>
        </p:spPr>
        <p:txBody>
          <a:bodyPr lIns="91267" tIns="45624" rIns="91267" bIns="45624">
            <a:spAutoFit/>
          </a:bodyPr>
          <a:lstStyle/>
          <a:p>
            <a:pPr algn="ctr" eaLnBrk="0" hangingPunct="0">
              <a:spcBef>
                <a:spcPct val="50000"/>
              </a:spcBef>
            </a:pPr>
            <a:r>
              <a:rPr lang="en-US" sz="4000">
                <a:solidFill>
                  <a:srgbClr val="EDFF47"/>
                </a:solidFill>
              </a:rPr>
              <a:t>Symptoms of Lead Poisoning Experienced by Van Gogh</a:t>
            </a:r>
          </a:p>
        </p:txBody>
      </p:sp>
      <p:sp>
        <p:nvSpPr>
          <p:cNvPr id="38921" name="Text Box 563"/>
          <p:cNvSpPr txBox="1">
            <a:spLocks noChangeArrowheads="1"/>
          </p:cNvSpPr>
          <p:nvPr/>
        </p:nvSpPr>
        <p:spPr bwMode="auto">
          <a:xfrm>
            <a:off x="29397325" y="32178625"/>
            <a:ext cx="13511213" cy="641350"/>
          </a:xfrm>
          <a:prstGeom prst="rect">
            <a:avLst/>
          </a:prstGeom>
          <a:solidFill>
            <a:srgbClr val="3399FF"/>
          </a:solidFill>
          <a:ln w="9525">
            <a:noFill/>
            <a:miter lim="800000"/>
            <a:headEnd/>
            <a:tailEnd/>
          </a:ln>
        </p:spPr>
        <p:txBody>
          <a:bodyPr lIns="91267" tIns="45624" rIns="91267" bIns="45624">
            <a:spAutoFit/>
          </a:bodyPr>
          <a:lstStyle/>
          <a:p>
            <a:pPr algn="ctr" eaLnBrk="0" hangingPunct="0">
              <a:spcBef>
                <a:spcPct val="50000"/>
              </a:spcBef>
            </a:pPr>
            <a:r>
              <a:rPr lang="en-US" sz="3600" b="1">
                <a:solidFill>
                  <a:srgbClr val="EDFF47"/>
                </a:solidFill>
              </a:rPr>
              <a:t>References</a:t>
            </a:r>
          </a:p>
        </p:txBody>
      </p:sp>
      <p:sp>
        <p:nvSpPr>
          <p:cNvPr id="2653" name="Text Box 605"/>
          <p:cNvSpPr txBox="1">
            <a:spLocks noChangeArrowheads="1"/>
          </p:cNvSpPr>
          <p:nvPr/>
        </p:nvSpPr>
        <p:spPr bwMode="auto">
          <a:xfrm>
            <a:off x="968375" y="14173200"/>
            <a:ext cx="13498513" cy="10618788"/>
          </a:xfrm>
          <a:prstGeom prst="rect">
            <a:avLst/>
          </a:prstGeom>
          <a:noFill/>
          <a:ln w="9525">
            <a:noFill/>
            <a:miter lim="800000"/>
            <a:headEnd/>
            <a:tailEnd/>
          </a:ln>
          <a:effectLst/>
        </p:spPr>
        <p:txBody>
          <a:bodyPr>
            <a:spAutoFit/>
          </a:bodyPr>
          <a:lstStyle/>
          <a:p>
            <a:pPr defTabSz="4389438">
              <a:buFontTx/>
              <a:buChar char="•"/>
              <a:defRPr/>
            </a:pPr>
            <a:r>
              <a:rPr lang="en-US" sz="3600" dirty="0">
                <a:solidFill>
                  <a:schemeClr val="bg2">
                    <a:lumMod val="50000"/>
                  </a:schemeClr>
                </a:solidFill>
              </a:rPr>
              <a:t>The painting technique frequently utilized by Van Gogh is known as </a:t>
            </a:r>
            <a:r>
              <a:rPr lang="en-US" sz="3600" i="1" dirty="0">
                <a:solidFill>
                  <a:schemeClr val="bg2">
                    <a:lumMod val="50000"/>
                  </a:schemeClr>
                </a:solidFill>
              </a:rPr>
              <a:t>impasto</a:t>
            </a:r>
            <a:r>
              <a:rPr lang="en-US" sz="3600" dirty="0">
                <a:solidFill>
                  <a:schemeClr val="bg2">
                    <a:lumMod val="50000"/>
                  </a:schemeClr>
                </a:solidFill>
              </a:rPr>
              <a:t>. This technique involves an extremely heavy paint application in which the brush strokes or marks of the pallet knife are usually visible (see Figure 1). While this technique accounts for much of the expression in Van Gogh’s paintings and is one of the most famous attributes of his paintings, it also increased the amount of Van Gogh’s exposure to lead-based pigments.</a:t>
            </a:r>
          </a:p>
          <a:p>
            <a:pPr defTabSz="4389438">
              <a:buFontTx/>
              <a:buChar char="•"/>
              <a:defRPr/>
            </a:pPr>
            <a:r>
              <a:rPr lang="en-US" sz="3600" dirty="0">
                <a:solidFill>
                  <a:schemeClr val="bg2">
                    <a:lumMod val="50000"/>
                  </a:schemeClr>
                </a:solidFill>
              </a:rPr>
              <a:t> Van Gogh frequently ‘tipped’ his brushes when painting.  Due to his rapid painting technique, the pointed tip of Van Gogh’s brushes  had to be reformed to regain precision. Disregarding the health risk, Van Gogh would tip his brushes using his mouth.  It is unclear how much paint he would have ingested in his lifetime using this method.</a:t>
            </a:r>
          </a:p>
          <a:p>
            <a:pPr defTabSz="4389438">
              <a:buFontTx/>
              <a:buChar char="•"/>
              <a:defRPr/>
            </a:pPr>
            <a:r>
              <a:rPr lang="en-US" sz="3600" dirty="0">
                <a:solidFill>
                  <a:schemeClr val="bg2">
                    <a:lumMod val="50000"/>
                  </a:schemeClr>
                </a:solidFill>
              </a:rPr>
              <a:t>To create a more vivid foreground, Van Gogh would prime his canvas with lead-based white pigments, and then sand his canvases to create a smooth surface once the paint dried.  This creates the hazard of leaded dust, the most dangerous exposure.   </a:t>
            </a:r>
          </a:p>
          <a:p>
            <a:pPr defTabSz="4389438">
              <a:buFontTx/>
              <a:buChar char="•"/>
              <a:defRPr/>
            </a:pPr>
            <a:r>
              <a:rPr lang="en-US" sz="3600" dirty="0">
                <a:solidFill>
                  <a:schemeClr val="bg2">
                    <a:lumMod val="50000"/>
                  </a:schemeClr>
                </a:solidFill>
              </a:rPr>
              <a:t>Van Gogh was notorious for his lack of hygiene when it came to his painting.  He would spend weeks without washing his skin, which was often covered with paint.  Van Gogh was a heavy smoker, especially when painting.  The paint on his hands could have been easily ingested while smoking.</a:t>
            </a:r>
            <a:endParaRPr lang="en-US" sz="3600" dirty="0">
              <a:solidFill>
                <a:schemeClr val="bg2">
                  <a:lumMod val="50000"/>
                </a:schemeClr>
              </a:solidFill>
            </a:endParaRPr>
          </a:p>
        </p:txBody>
      </p:sp>
      <p:sp>
        <p:nvSpPr>
          <p:cNvPr id="38923" name="Text Box 612"/>
          <p:cNvSpPr txBox="1">
            <a:spLocks noChangeArrowheads="1"/>
          </p:cNvSpPr>
          <p:nvPr/>
        </p:nvSpPr>
        <p:spPr bwMode="auto">
          <a:xfrm>
            <a:off x="29370338" y="5640388"/>
            <a:ext cx="13514387" cy="708025"/>
          </a:xfrm>
          <a:prstGeom prst="rect">
            <a:avLst/>
          </a:prstGeom>
          <a:solidFill>
            <a:srgbClr val="3399FF"/>
          </a:solidFill>
          <a:ln w="9525">
            <a:noFill/>
            <a:miter lim="800000"/>
            <a:headEnd/>
            <a:tailEnd/>
          </a:ln>
        </p:spPr>
        <p:txBody>
          <a:bodyPr lIns="91267" tIns="45624" rIns="91267" bIns="45624">
            <a:spAutoFit/>
          </a:bodyPr>
          <a:lstStyle/>
          <a:p>
            <a:pPr algn="ctr" eaLnBrk="0" hangingPunct="0">
              <a:spcBef>
                <a:spcPct val="50000"/>
              </a:spcBef>
            </a:pPr>
            <a:r>
              <a:rPr lang="en-US" sz="4000">
                <a:solidFill>
                  <a:srgbClr val="FFFF66"/>
                </a:solidFill>
              </a:rPr>
              <a:t>Documentation of Symptoms</a:t>
            </a:r>
            <a:endParaRPr lang="en-US" sz="4000" b="1">
              <a:solidFill>
                <a:srgbClr val="F8F8F8"/>
              </a:solidFill>
            </a:endParaRPr>
          </a:p>
        </p:txBody>
      </p:sp>
      <p:sp>
        <p:nvSpPr>
          <p:cNvPr id="38924" name="Text Box 617"/>
          <p:cNvSpPr txBox="1">
            <a:spLocks noChangeArrowheads="1"/>
          </p:cNvSpPr>
          <p:nvPr/>
        </p:nvSpPr>
        <p:spPr bwMode="auto">
          <a:xfrm>
            <a:off x="29373513" y="35293300"/>
            <a:ext cx="13442950" cy="533400"/>
          </a:xfrm>
          <a:prstGeom prst="rect">
            <a:avLst/>
          </a:prstGeom>
          <a:noFill/>
          <a:ln w="9525">
            <a:noFill/>
            <a:miter lim="800000"/>
            <a:headEnd/>
            <a:tailEnd/>
          </a:ln>
        </p:spPr>
        <p:txBody>
          <a:bodyPr>
            <a:spAutoFit/>
          </a:bodyPr>
          <a:lstStyle/>
          <a:p>
            <a:pPr defTabSz="4389438"/>
            <a:endParaRPr lang="en-US"/>
          </a:p>
        </p:txBody>
      </p:sp>
      <p:sp>
        <p:nvSpPr>
          <p:cNvPr id="2666" name="Text Box 618"/>
          <p:cNvSpPr txBox="1">
            <a:spLocks noChangeArrowheads="1"/>
          </p:cNvSpPr>
          <p:nvPr/>
        </p:nvSpPr>
        <p:spPr bwMode="auto">
          <a:xfrm>
            <a:off x="29465588" y="33032700"/>
            <a:ext cx="13442950" cy="4108450"/>
          </a:xfrm>
          <a:prstGeom prst="rect">
            <a:avLst/>
          </a:prstGeom>
          <a:noFill/>
          <a:ln w="9525">
            <a:noFill/>
            <a:miter lim="800000"/>
            <a:headEnd/>
            <a:tailEnd/>
          </a:ln>
          <a:effectLst/>
        </p:spPr>
        <p:txBody>
          <a:bodyPr>
            <a:spAutoFit/>
          </a:bodyPr>
          <a:lstStyle/>
          <a:p>
            <a:pPr>
              <a:buFont typeface="Arial" charset="0"/>
              <a:buChar char="•"/>
            </a:pPr>
            <a:r>
              <a:rPr lang="en-US">
                <a:solidFill>
                  <a:srgbClr val="404040"/>
                </a:solidFill>
              </a:rPr>
              <a:t>Erickson, K. P. (1998). </a:t>
            </a:r>
            <a:r>
              <a:rPr lang="en-US" i="1">
                <a:solidFill>
                  <a:srgbClr val="404040"/>
                </a:solidFill>
              </a:rPr>
              <a:t>At Eternity's Gate: The Spiritual Vision of Vincent Van Gogh</a:t>
            </a:r>
            <a:r>
              <a:rPr lang="en-US">
                <a:solidFill>
                  <a:srgbClr val="404040"/>
                </a:solidFill>
              </a:rPr>
              <a:t>. Grand Rapids: William B. Eerdmans Publishing Company. </a:t>
            </a:r>
          </a:p>
          <a:p>
            <a:pPr>
              <a:buFont typeface="Arial" charset="0"/>
              <a:buChar char="•"/>
            </a:pPr>
            <a:r>
              <a:rPr lang="en-US">
                <a:solidFill>
                  <a:srgbClr val="404040"/>
                </a:solidFill>
              </a:rPr>
              <a:t>Fell, D. (2004). </a:t>
            </a:r>
            <a:r>
              <a:rPr lang="en-US" i="1">
                <a:solidFill>
                  <a:srgbClr val="404040"/>
                </a:solidFill>
              </a:rPr>
              <a:t>Van Gogh's Women</a:t>
            </a:r>
            <a:r>
              <a:rPr lang="en-US">
                <a:solidFill>
                  <a:srgbClr val="404040"/>
                </a:solidFill>
              </a:rPr>
              <a:t>. New York: Carrol &amp; Graff Publishers. </a:t>
            </a:r>
          </a:p>
          <a:p>
            <a:pPr>
              <a:buFontTx/>
              <a:buChar char="•"/>
            </a:pPr>
            <a:r>
              <a:rPr lang="en-US">
                <a:solidFill>
                  <a:srgbClr val="404040"/>
                </a:solidFill>
              </a:rPr>
              <a:t>Fitch, A. (2004). </a:t>
            </a:r>
            <a:r>
              <a:rPr lang="en-US" i="1">
                <a:solidFill>
                  <a:srgbClr val="404040"/>
                </a:solidFill>
              </a:rPr>
              <a:t>Sublime Lead: The Biography of a 5000 Year Toxic        Love Affair</a:t>
            </a:r>
            <a:r>
              <a:rPr lang="en-US">
                <a:solidFill>
                  <a:srgbClr val="404040"/>
                </a:solidFill>
              </a:rPr>
              <a:t>. Retrieved December 11, 2008, from http://www.luc.edu/faculty/afitch/Lead%20and%20Humanity.htm </a:t>
            </a:r>
          </a:p>
          <a:p>
            <a:pPr>
              <a:buFontTx/>
              <a:buChar char="•"/>
            </a:pPr>
            <a:r>
              <a:rPr lang="en-US">
                <a:solidFill>
                  <a:srgbClr val="404040"/>
                </a:solidFill>
              </a:rPr>
              <a:t>Stone, I. (Ed.). (n.d.). </a:t>
            </a:r>
            <a:r>
              <a:rPr lang="en-US" i="1">
                <a:solidFill>
                  <a:srgbClr val="404040"/>
                </a:solidFill>
              </a:rPr>
              <a:t>Dear Theo: The Autobiography of Vincent Van Gogh</a:t>
            </a:r>
            <a:r>
              <a:rPr lang="en-US">
                <a:solidFill>
                  <a:srgbClr val="404040"/>
                </a:solidFill>
              </a:rPr>
              <a:t>. Garden City: Doubleday &amp; Company, Inc. </a:t>
            </a:r>
          </a:p>
          <a:p>
            <a:pPr>
              <a:buFontTx/>
              <a:buChar char="•"/>
            </a:pPr>
            <a:r>
              <a:rPr lang="en-US">
                <a:solidFill>
                  <a:srgbClr val="404040"/>
                </a:solidFill>
              </a:rPr>
              <a:t>Van Gogh, Vincent. </a:t>
            </a:r>
            <a:r>
              <a:rPr lang="en-US" u="sng">
                <a:solidFill>
                  <a:srgbClr val="404040"/>
                </a:solidFill>
              </a:rPr>
              <a:t>Van Gogh's Letters</a:t>
            </a:r>
            <a:r>
              <a:rPr lang="en-US">
                <a:solidFill>
                  <a:srgbClr val="404040"/>
                </a:solidFill>
              </a:rPr>
              <a:t>. Ed. Robert Harrison. 2008. US Department of Education. 11 Dec. 2008 &lt;http://www.webexhibits.org/vangogh/&gt;. </a:t>
            </a:r>
          </a:p>
        </p:txBody>
      </p:sp>
      <p:sp>
        <p:nvSpPr>
          <p:cNvPr id="38926" name="Text Box 620"/>
          <p:cNvSpPr txBox="1">
            <a:spLocks noChangeArrowheads="1"/>
          </p:cNvSpPr>
          <p:nvPr/>
        </p:nvSpPr>
        <p:spPr bwMode="auto">
          <a:xfrm>
            <a:off x="936625" y="36607750"/>
            <a:ext cx="13506450" cy="533400"/>
          </a:xfrm>
          <a:prstGeom prst="rect">
            <a:avLst/>
          </a:prstGeom>
          <a:noFill/>
          <a:ln w="9525">
            <a:noFill/>
            <a:miter lim="800000"/>
            <a:headEnd/>
            <a:tailEnd/>
          </a:ln>
        </p:spPr>
        <p:txBody>
          <a:bodyPr>
            <a:spAutoFit/>
          </a:bodyPr>
          <a:lstStyle/>
          <a:p>
            <a:pPr defTabSz="4389438"/>
            <a:r>
              <a:rPr lang="en-US" b="1"/>
              <a:t>Figure 1.  </a:t>
            </a:r>
            <a:r>
              <a:rPr lang="en-US" b="1" i="1"/>
              <a:t>Wheat Field with Cypresses. </a:t>
            </a:r>
            <a:r>
              <a:rPr lang="en-US"/>
              <a:t>Van Gogh. 1899.</a:t>
            </a:r>
          </a:p>
        </p:txBody>
      </p:sp>
      <p:pic>
        <p:nvPicPr>
          <p:cNvPr id="38927" name="Content Placeholder 4" descr="lead effects"/>
          <p:cNvPicPr>
            <a:picLocks/>
          </p:cNvPicPr>
          <p:nvPr/>
        </p:nvPicPr>
        <p:blipFill>
          <a:blip r:embed="rId3"/>
          <a:srcRect/>
          <a:stretch>
            <a:fillRect/>
          </a:stretch>
        </p:blipFill>
        <p:spPr bwMode="auto">
          <a:xfrm>
            <a:off x="15171738" y="25552400"/>
            <a:ext cx="13501687" cy="10652125"/>
          </a:xfrm>
          <a:prstGeom prst="rect">
            <a:avLst/>
          </a:prstGeom>
          <a:noFill/>
          <a:ln w="9525">
            <a:noFill/>
            <a:miter lim="800000"/>
            <a:headEnd/>
            <a:tailEnd/>
          </a:ln>
        </p:spPr>
      </p:pic>
      <p:sp>
        <p:nvSpPr>
          <p:cNvPr id="38928" name="TextBox 32"/>
          <p:cNvSpPr txBox="1">
            <a:spLocks noChangeArrowheads="1"/>
          </p:cNvSpPr>
          <p:nvPr/>
        </p:nvSpPr>
        <p:spPr bwMode="auto">
          <a:xfrm>
            <a:off x="15587663" y="36758563"/>
            <a:ext cx="9672637" cy="538162"/>
          </a:xfrm>
          <a:prstGeom prst="rect">
            <a:avLst/>
          </a:prstGeom>
          <a:noFill/>
          <a:ln w="9525">
            <a:noFill/>
            <a:miter lim="800000"/>
            <a:headEnd/>
            <a:tailEnd/>
          </a:ln>
        </p:spPr>
        <p:txBody>
          <a:bodyPr>
            <a:spAutoFit/>
          </a:bodyPr>
          <a:lstStyle/>
          <a:p>
            <a:r>
              <a:rPr lang="en-US" b="1"/>
              <a:t>Figure 2. </a:t>
            </a:r>
            <a:r>
              <a:rPr lang="en-US"/>
              <a:t>Power Point Presenation. Alanah Fitch.</a:t>
            </a:r>
          </a:p>
        </p:txBody>
      </p:sp>
      <p:sp>
        <p:nvSpPr>
          <p:cNvPr id="34" name="Rectangle 33"/>
          <p:cNvSpPr/>
          <p:nvPr/>
        </p:nvSpPr>
        <p:spPr>
          <a:xfrm>
            <a:off x="15587663" y="15613063"/>
            <a:ext cx="12676187" cy="8402637"/>
          </a:xfrm>
          <a:prstGeom prst="rect">
            <a:avLst/>
          </a:prstGeom>
        </p:spPr>
        <p:txBody>
          <a:bodyPr>
            <a:spAutoFit/>
          </a:bodyPr>
          <a:lstStyle/>
          <a:p>
            <a:pPr>
              <a:buFont typeface="Arial" pitchFamily="34" charset="0"/>
              <a:buChar char="•"/>
              <a:defRPr/>
            </a:pPr>
            <a:r>
              <a:rPr lang="en-US" sz="3600" dirty="0">
                <a:solidFill>
                  <a:schemeClr val="bg2">
                    <a:lumMod val="50000"/>
                  </a:schemeClr>
                </a:solidFill>
              </a:rPr>
              <a:t>Convulsions: Swelling within the brain leads to convulsions like the “attacks” from which Van Gogh suffered.</a:t>
            </a:r>
          </a:p>
          <a:p>
            <a:pPr>
              <a:buFont typeface="Arial" pitchFamily="34" charset="0"/>
              <a:buChar char="•"/>
              <a:defRPr/>
            </a:pPr>
            <a:r>
              <a:rPr lang="en-US" sz="3600" dirty="0">
                <a:solidFill>
                  <a:schemeClr val="bg2">
                    <a:lumMod val="50000"/>
                  </a:schemeClr>
                </a:solidFill>
              </a:rPr>
              <a:t>Pica: Van Gogh was twice caught ingesting his paints after an uncontrollable urge to consume them.</a:t>
            </a:r>
          </a:p>
          <a:p>
            <a:pPr>
              <a:buFont typeface="Arial" pitchFamily="34" charset="0"/>
              <a:buChar char="•"/>
              <a:defRPr/>
            </a:pPr>
            <a:r>
              <a:rPr lang="en-US" sz="3600" dirty="0">
                <a:solidFill>
                  <a:schemeClr val="bg2">
                    <a:lumMod val="50000"/>
                  </a:schemeClr>
                </a:solidFill>
              </a:rPr>
              <a:t>Difficulty balancing</a:t>
            </a:r>
          </a:p>
          <a:p>
            <a:pPr>
              <a:buFont typeface="Arial" pitchFamily="34" charset="0"/>
              <a:buChar char="•"/>
              <a:defRPr/>
            </a:pPr>
            <a:r>
              <a:rPr lang="en-US" sz="3600" dirty="0">
                <a:solidFill>
                  <a:schemeClr val="bg2">
                    <a:lumMod val="50000"/>
                  </a:schemeClr>
                </a:solidFill>
              </a:rPr>
              <a:t>Vision impairment: Lead poisoning causes the swelling of the retinas, which forces the appearance of rings around light sources, as often portrayed in Van Gogh’s paintings.</a:t>
            </a:r>
          </a:p>
          <a:p>
            <a:pPr>
              <a:buFont typeface="Arial" pitchFamily="34" charset="0"/>
              <a:buChar char="•"/>
              <a:defRPr/>
            </a:pPr>
            <a:r>
              <a:rPr lang="en-US" sz="3600" dirty="0">
                <a:solidFill>
                  <a:schemeClr val="bg2">
                    <a:lumMod val="50000"/>
                  </a:schemeClr>
                </a:solidFill>
              </a:rPr>
              <a:t>Wrist drop: Van Gogh stated: “the brush is almost falling</a:t>
            </a:r>
          </a:p>
          <a:p>
            <a:pPr>
              <a:buFont typeface="Arial" pitchFamily="34" charset="0"/>
              <a:buChar char="•"/>
              <a:defRPr/>
            </a:pPr>
            <a:r>
              <a:rPr lang="en-US" sz="3600" dirty="0">
                <a:solidFill>
                  <a:schemeClr val="bg2">
                    <a:lumMod val="50000"/>
                  </a:schemeClr>
                </a:solidFill>
              </a:rPr>
              <a:t>from my fingers” (649).</a:t>
            </a:r>
          </a:p>
          <a:p>
            <a:pPr>
              <a:buFont typeface="Arial" pitchFamily="34" charset="0"/>
              <a:buChar char="•"/>
              <a:defRPr/>
            </a:pPr>
            <a:r>
              <a:rPr lang="en-US" sz="3600" dirty="0">
                <a:solidFill>
                  <a:schemeClr val="bg2">
                    <a:lumMod val="50000"/>
                  </a:schemeClr>
                </a:solidFill>
              </a:rPr>
              <a:t>Acute colic</a:t>
            </a:r>
          </a:p>
          <a:p>
            <a:pPr>
              <a:buFont typeface="Arial" pitchFamily="34" charset="0"/>
              <a:buChar char="•"/>
              <a:defRPr/>
            </a:pPr>
            <a:r>
              <a:rPr lang="en-US" sz="3600" dirty="0">
                <a:solidFill>
                  <a:schemeClr val="bg2">
                    <a:lumMod val="50000"/>
                  </a:schemeClr>
                </a:solidFill>
              </a:rPr>
              <a:t>Gastrointestinal spasms </a:t>
            </a:r>
          </a:p>
          <a:p>
            <a:pPr>
              <a:buFont typeface="Arial" pitchFamily="34" charset="0"/>
              <a:buChar char="•"/>
              <a:defRPr/>
            </a:pPr>
            <a:r>
              <a:rPr lang="en-US" sz="3600" dirty="0">
                <a:solidFill>
                  <a:schemeClr val="bg2">
                    <a:lumMod val="50000"/>
                  </a:schemeClr>
                </a:solidFill>
              </a:rPr>
              <a:t>Hallucinatory behavior </a:t>
            </a:r>
          </a:p>
          <a:p>
            <a:pPr>
              <a:buFont typeface="Arial" pitchFamily="34" charset="0"/>
              <a:buChar char="•"/>
              <a:defRPr/>
            </a:pPr>
            <a:r>
              <a:rPr lang="en-US" sz="3600" dirty="0">
                <a:solidFill>
                  <a:schemeClr val="bg2">
                    <a:lumMod val="50000"/>
                  </a:schemeClr>
                </a:solidFill>
              </a:rPr>
              <a:t>Minor anemia</a:t>
            </a:r>
          </a:p>
          <a:p>
            <a:pPr>
              <a:buFont typeface="Arial" pitchFamily="34" charset="0"/>
              <a:buChar char="•"/>
              <a:defRPr/>
            </a:pPr>
            <a:r>
              <a:rPr lang="en-US" sz="3600" dirty="0">
                <a:solidFill>
                  <a:schemeClr val="bg2">
                    <a:lumMod val="50000"/>
                  </a:schemeClr>
                </a:solidFill>
              </a:rPr>
              <a:t>Mental disorders</a:t>
            </a:r>
          </a:p>
        </p:txBody>
      </p:sp>
      <p:sp>
        <p:nvSpPr>
          <p:cNvPr id="38930" name="TextBox 34"/>
          <p:cNvSpPr txBox="1">
            <a:spLocks noChangeArrowheads="1"/>
          </p:cNvSpPr>
          <p:nvPr/>
        </p:nvSpPr>
        <p:spPr bwMode="auto">
          <a:xfrm>
            <a:off x="15159038" y="24339550"/>
            <a:ext cx="13504862" cy="708025"/>
          </a:xfrm>
          <a:prstGeom prst="rect">
            <a:avLst/>
          </a:prstGeom>
          <a:solidFill>
            <a:srgbClr val="3399FF"/>
          </a:solidFill>
          <a:ln w="9525">
            <a:noFill/>
            <a:miter lim="800000"/>
            <a:headEnd/>
            <a:tailEnd/>
          </a:ln>
        </p:spPr>
        <p:txBody>
          <a:bodyPr>
            <a:spAutoFit/>
          </a:bodyPr>
          <a:lstStyle/>
          <a:p>
            <a:pPr algn="ctr"/>
            <a:r>
              <a:rPr lang="en-US" sz="4000">
                <a:solidFill>
                  <a:srgbClr val="EDFF47"/>
                </a:solidFill>
              </a:rPr>
              <a:t>Effects of Lead Poisoning</a:t>
            </a:r>
          </a:p>
        </p:txBody>
      </p:sp>
      <p:sp>
        <p:nvSpPr>
          <p:cNvPr id="36" name="TextBox 35"/>
          <p:cNvSpPr txBox="1"/>
          <p:nvPr/>
        </p:nvSpPr>
        <p:spPr>
          <a:xfrm>
            <a:off x="29465588" y="6286500"/>
            <a:ext cx="13442950" cy="26684288"/>
          </a:xfrm>
          <a:prstGeom prst="rect">
            <a:avLst/>
          </a:prstGeom>
          <a:noFill/>
        </p:spPr>
        <p:txBody>
          <a:bodyPr>
            <a:spAutoFit/>
          </a:bodyPr>
          <a:lstStyle/>
          <a:p>
            <a:pPr>
              <a:buFont typeface="Arial" pitchFamily="34" charset="0"/>
              <a:buChar char="•"/>
              <a:defRPr/>
            </a:pPr>
            <a:r>
              <a:rPr lang="en-US" sz="3600" dirty="0">
                <a:solidFill>
                  <a:schemeClr val="bg2">
                    <a:lumMod val="50000"/>
                  </a:schemeClr>
                </a:solidFill>
              </a:rPr>
              <a:t>In his first major attack, Van Gogh reportedly threatened his roommate, Paul </a:t>
            </a:r>
            <a:r>
              <a:rPr lang="en-US" sz="3600" dirty="0" err="1">
                <a:solidFill>
                  <a:schemeClr val="bg2">
                    <a:lumMod val="50000"/>
                  </a:schemeClr>
                </a:solidFill>
              </a:rPr>
              <a:t>Gaugin</a:t>
            </a:r>
            <a:r>
              <a:rPr lang="en-US" sz="3600" dirty="0">
                <a:solidFill>
                  <a:schemeClr val="bg2">
                    <a:lumMod val="50000"/>
                  </a:schemeClr>
                </a:solidFill>
              </a:rPr>
              <a:t>, with a razor.  In his delirium, he cut off his own ear and presented it to a prostitute in a brothel.  Van Gogh had no recollection of his actions during his violent state. </a:t>
            </a:r>
          </a:p>
          <a:p>
            <a:pPr>
              <a:buFont typeface="Arial" pitchFamily="34" charset="0"/>
              <a:buChar char="•"/>
              <a:defRPr/>
            </a:pPr>
            <a:r>
              <a:rPr lang="en-US" sz="3600" dirty="0">
                <a:solidFill>
                  <a:schemeClr val="bg2">
                    <a:lumMod val="50000"/>
                  </a:schemeClr>
                </a:solidFill>
              </a:rPr>
              <a:t>Reportedly, his doctors diagnosed him as “really only anemic,” and told him “that I must feed myself up” (484).  Anemia is often an early symptom of lead poisoning.</a:t>
            </a:r>
          </a:p>
          <a:p>
            <a:pPr>
              <a:buFont typeface="Arial" pitchFamily="34" charset="0"/>
              <a:buChar char="•"/>
              <a:defRPr/>
            </a:pPr>
            <a:r>
              <a:rPr lang="en-US" sz="3600" dirty="0">
                <a:solidFill>
                  <a:schemeClr val="bg2">
                    <a:lumMod val="50000"/>
                  </a:schemeClr>
                </a:solidFill>
              </a:rPr>
              <a:t>Van Gogh was often haunted by hallucinations: “The unbearable hallucinations have ceased, and have now reduced themselves to a simple nightmare” (487). </a:t>
            </a:r>
          </a:p>
          <a:p>
            <a:pPr>
              <a:buFont typeface="Arial" pitchFamily="34" charset="0"/>
              <a:buChar char="•"/>
              <a:defRPr/>
            </a:pPr>
            <a:r>
              <a:rPr lang="en-US" sz="3600" dirty="0">
                <a:solidFill>
                  <a:schemeClr val="bg2">
                    <a:lumMod val="50000"/>
                  </a:schemeClr>
                </a:solidFill>
              </a:rPr>
              <a:t>In February of 1887, Van Gogh was again hospitalized because he imagined that people wanted to poison him. While in the hospital, he describes the strange pattern of his illnesses: “I feel quite normal so often that I should think that if what I have is only a malady peculiar to this place, I must wait quietly till it is over, even if it returns again” (492). </a:t>
            </a:r>
          </a:p>
          <a:p>
            <a:pPr>
              <a:buFont typeface="Arial" pitchFamily="34" charset="0"/>
              <a:buChar char="•"/>
              <a:defRPr/>
            </a:pPr>
            <a:r>
              <a:rPr lang="en-US" sz="3600" dirty="0">
                <a:solidFill>
                  <a:schemeClr val="bg2">
                    <a:lumMod val="50000"/>
                  </a:schemeClr>
                </a:solidFill>
              </a:rPr>
              <a:t>In February of 1887, Van Gogh was again hospitalized because he imagined that people wanted to poison him. While in the hospital, he describes the strange pattern of his illnesses: “I feel quite normal so often that I should think that if what I have is only a malady peculiar to this place, I must wait quietly till it is over, even if it returns again” (492). </a:t>
            </a:r>
          </a:p>
          <a:p>
            <a:pPr>
              <a:buFont typeface="Arial" pitchFamily="34" charset="0"/>
              <a:buChar char="•"/>
              <a:defRPr/>
            </a:pPr>
            <a:r>
              <a:rPr lang="en-US" sz="3600" dirty="0">
                <a:solidFill>
                  <a:schemeClr val="bg2">
                    <a:lumMod val="50000"/>
                  </a:schemeClr>
                </a:solidFill>
              </a:rPr>
              <a:t>His fears about his illness at least show an awareness of his disease, something unusual for those who suffer from madness caused by syphilis or those plagued by schizophrenia: “These repeated and unexpected agitations, if they should continue, may change a passing and momentary mental disturbance into a chronic disease” (496).  </a:t>
            </a:r>
          </a:p>
          <a:p>
            <a:pPr>
              <a:buFont typeface="Arial" pitchFamily="34" charset="0"/>
              <a:buChar char="•"/>
              <a:defRPr/>
            </a:pPr>
            <a:r>
              <a:rPr lang="en-US" sz="3600" dirty="0">
                <a:solidFill>
                  <a:schemeClr val="bg2">
                    <a:lumMod val="50000"/>
                  </a:schemeClr>
                </a:solidFill>
              </a:rPr>
              <a:t>Van Gogh describes his mood swings and his decline into depression: “There have been moods of indescribable mental anguish” (497). “I am well now, except for a certain undercurrent of vague sadness difficult to define” (499).</a:t>
            </a:r>
          </a:p>
          <a:p>
            <a:pPr>
              <a:buFont typeface="Arial" pitchFamily="34" charset="0"/>
              <a:buChar char="•"/>
              <a:defRPr/>
            </a:pPr>
            <a:r>
              <a:rPr lang="en-US" sz="3600" dirty="0">
                <a:solidFill>
                  <a:schemeClr val="bg2">
                    <a:lumMod val="50000"/>
                  </a:schemeClr>
                </a:solidFill>
              </a:rPr>
              <a:t>Van Gogh entered the asylum at Saint-</a:t>
            </a:r>
            <a:r>
              <a:rPr lang="en-US" sz="3600" dirty="0" err="1">
                <a:solidFill>
                  <a:schemeClr val="bg2">
                    <a:lumMod val="50000"/>
                  </a:schemeClr>
                </a:solidFill>
              </a:rPr>
              <a:t>Rémy</a:t>
            </a:r>
            <a:r>
              <a:rPr lang="en-US" sz="3600" dirty="0">
                <a:solidFill>
                  <a:schemeClr val="bg2">
                    <a:lumMod val="50000"/>
                  </a:schemeClr>
                </a:solidFill>
              </a:rPr>
              <a:t>, not because of his madness, but because his care would be easier in the facility. While in the asylum, Van Gogh was relieved that he was not the only one who suffered from hallucinations: “I gather from others that they have heard during their attacks strange sounds and voices, as I have, and that to their eyes too things seemed to be changing.”  “There is someone here who has been shouting and talking as I do all the time” (511).</a:t>
            </a:r>
          </a:p>
          <a:p>
            <a:pPr>
              <a:buFont typeface="Arial" pitchFamily="34" charset="0"/>
              <a:buChar char="•"/>
              <a:defRPr/>
            </a:pPr>
            <a:r>
              <a:rPr lang="en-US" sz="3600" dirty="0">
                <a:solidFill>
                  <a:schemeClr val="bg2">
                    <a:lumMod val="50000"/>
                  </a:schemeClr>
                </a:solidFill>
              </a:rPr>
              <a:t>The intensity of Van Gogh’s episodes is described, and Rey’s diagnosis of epilepsy is noted: “The anguish and suffering are no joke once you are caught by an attack. Most epileptics bite their tongue and wound themselves. Rey told me that he had seen a case where someone had wounded himself as I did, in the ear” (512).</a:t>
            </a:r>
          </a:p>
          <a:p>
            <a:pPr>
              <a:buFont typeface="Arial" pitchFamily="34" charset="0"/>
              <a:buChar char="•"/>
              <a:defRPr/>
            </a:pPr>
            <a:r>
              <a:rPr lang="en-US" sz="3600" dirty="0">
                <a:solidFill>
                  <a:schemeClr val="bg2">
                    <a:lumMod val="50000"/>
                  </a:schemeClr>
                </a:solidFill>
              </a:rPr>
              <a:t>The increase in Van Gogh’s hygiene coincides with improved gastrointestinal function: “I am having a bath now twice a week, and stay in it two hours; my stomach is infinitely better than it was a year ago” (512). </a:t>
            </a:r>
          </a:p>
          <a:p>
            <a:pPr>
              <a:buFont typeface="Arial" pitchFamily="34" charset="0"/>
              <a:buChar char="•"/>
              <a:defRPr/>
            </a:pPr>
            <a:r>
              <a:rPr lang="en-US" sz="3600" dirty="0">
                <a:solidFill>
                  <a:schemeClr val="bg2">
                    <a:lumMod val="50000"/>
                  </a:schemeClr>
                </a:solidFill>
              </a:rPr>
              <a:t>Van Gogh’s anguish about his attacks are described: “I am unable to describe exactly what is the matter with me; now and then there are horrible fits of anxiety, apparently without cause, or otherwise a feeling of emptiness and fatigue in the head.” (Fell 155)</a:t>
            </a:r>
          </a:p>
          <a:p>
            <a:pPr>
              <a:defRPr/>
            </a:pPr>
            <a:endParaRPr lang="en-US" sz="3600" dirty="0">
              <a:solidFill>
                <a:schemeClr val="bg2">
                  <a:lumMod val="50000"/>
                </a:schemeClr>
              </a:solidFill>
            </a:endParaRPr>
          </a:p>
          <a:p>
            <a:pPr>
              <a:defRPr/>
            </a:pPr>
            <a:endParaRPr lang="en-US" sz="3600" dirty="0">
              <a:solidFill>
                <a:schemeClr val="bg2">
                  <a:lumMod val="50000"/>
                </a:schemeClr>
              </a:solidFill>
            </a:endParaRPr>
          </a:p>
        </p:txBody>
      </p:sp>
      <p:pic>
        <p:nvPicPr>
          <p:cNvPr id="38932" name="Picture 622"/>
          <p:cNvPicPr>
            <a:picLocks noChangeAspect="1" noChangeArrowheads="1"/>
          </p:cNvPicPr>
          <p:nvPr/>
        </p:nvPicPr>
        <p:blipFill>
          <a:blip r:embed="rId4"/>
          <a:srcRect/>
          <a:stretch>
            <a:fillRect/>
          </a:stretch>
        </p:blipFill>
        <p:spPr bwMode="auto">
          <a:xfrm>
            <a:off x="1370013" y="26374725"/>
            <a:ext cx="12688887" cy="9829800"/>
          </a:xfrm>
          <a:prstGeom prst="rect">
            <a:avLst/>
          </a:prstGeom>
          <a:noFill/>
          <a:ln w="9525">
            <a:noFill/>
            <a:miter lim="800000"/>
            <a:headEnd/>
            <a:tailEnd/>
          </a:ln>
        </p:spPr>
      </p:pic>
      <p:sp>
        <p:nvSpPr>
          <p:cNvPr id="38933" name="TextBox 38"/>
          <p:cNvSpPr txBox="1">
            <a:spLocks noChangeArrowheads="1"/>
          </p:cNvSpPr>
          <p:nvPr/>
        </p:nvSpPr>
        <p:spPr bwMode="auto">
          <a:xfrm>
            <a:off x="968375" y="25047575"/>
            <a:ext cx="13504863" cy="708025"/>
          </a:xfrm>
          <a:prstGeom prst="rect">
            <a:avLst/>
          </a:prstGeom>
          <a:solidFill>
            <a:srgbClr val="3399FF"/>
          </a:solidFill>
          <a:ln w="9525">
            <a:noFill/>
            <a:miter lim="800000"/>
            <a:headEnd/>
            <a:tailEnd/>
          </a:ln>
        </p:spPr>
        <p:txBody>
          <a:bodyPr>
            <a:spAutoFit/>
          </a:bodyPr>
          <a:lstStyle/>
          <a:p>
            <a:pPr algn="ctr"/>
            <a:r>
              <a:rPr lang="en-US" sz="4000" i="1">
                <a:solidFill>
                  <a:srgbClr val="EDFF47"/>
                </a:solidFill>
              </a:rPr>
              <a:t>Impasto</a:t>
            </a:r>
            <a:r>
              <a:rPr lang="en-US" b="1">
                <a:solidFill>
                  <a:srgbClr val="EDFF47"/>
                </a:solidFill>
              </a:rPr>
              <a:t> </a:t>
            </a:r>
            <a:r>
              <a:rPr lang="en-US" sz="4000">
                <a:solidFill>
                  <a:srgbClr val="EDFF47"/>
                </a:solidFill>
              </a:rPr>
              <a:t>Technique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7969</TotalTime>
  <Words>1242</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3</vt:i4>
      </vt:variant>
      <vt:variant>
        <vt:lpstr>Design Template</vt:lpstr>
      </vt:variant>
      <vt:variant>
        <vt:i4>3</vt:i4>
      </vt:variant>
      <vt:variant>
        <vt:lpstr>Slide Titles</vt:lpstr>
      </vt:variant>
      <vt:variant>
        <vt:i4>1</vt:i4>
      </vt:variant>
    </vt:vector>
  </HeadingPairs>
  <TitlesOfParts>
    <vt:vector size="7" baseType="lpstr">
      <vt:lpstr>Arial Narrow</vt:lpstr>
      <vt:lpstr>Arial</vt:lpstr>
      <vt:lpstr>Arial Black</vt:lpstr>
      <vt:lpstr>Custom Design</vt:lpstr>
      <vt:lpstr>1_Custom Design</vt:lpstr>
      <vt:lpstr>2_Custom Design</vt:lpstr>
      <vt:lpstr>Slide 1</vt:lpstr>
    </vt:vector>
  </TitlesOfParts>
  <Company>www.PosterPresentations.com</Company>
  <LinksUpToDate>false</LinksUpToDate>
  <SharedDoc>false</SharedDoc>
  <HyperlinkBase>http://www.posterpresentations.com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Information Technology Services</cp:lastModifiedBy>
  <cp:revision>190</cp:revision>
  <dcterms:created xsi:type="dcterms:W3CDTF">2005-05-18T01:24:28Z</dcterms:created>
  <dcterms:modified xsi:type="dcterms:W3CDTF">2008-12-15T22:31:58Z</dcterms:modified>
  <cp:category>Powerpoint poster templates</cp:category>
</cp:coreProperties>
</file>